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56" r:id="rId2"/>
    <p:sldId id="257" r:id="rId3"/>
    <p:sldId id="258" r:id="rId4"/>
    <p:sldId id="259" r:id="rId5"/>
    <p:sldId id="264" r:id="rId6"/>
    <p:sldId id="265" r:id="rId7"/>
    <p:sldId id="266" r:id="rId8"/>
    <p:sldId id="267" r:id="rId9"/>
    <p:sldId id="268" r:id="rId10"/>
    <p:sldId id="269" r:id="rId11"/>
    <p:sldId id="270" r:id="rId12"/>
    <p:sldId id="271" r:id="rId13"/>
    <p:sldId id="272" r:id="rId14"/>
    <p:sldId id="273" r:id="rId15"/>
    <p:sldId id="275" r:id="rId16"/>
    <p:sldId id="276" r:id="rId17"/>
    <p:sldId id="260" r:id="rId18"/>
    <p:sldId id="277" r:id="rId19"/>
    <p:sldId id="274" r:id="rId20"/>
    <p:sldId id="263" r:id="rId21"/>
    <p:sldId id="261" r:id="rId22"/>
    <p:sldId id="278" r:id="rId23"/>
    <p:sldId id="281" r:id="rId24"/>
    <p:sldId id="262"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KSIooyuOLxXqDrOqFFqNXA==" hashData="wA1yvDW9PNfHRLlCT3loHDYouLg="/>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470" autoAdjust="0"/>
  </p:normalViewPr>
  <p:slideViewPr>
    <p:cSldViewPr>
      <p:cViewPr varScale="1">
        <p:scale>
          <a:sx n="46" d="100"/>
          <a:sy n="46" d="100"/>
        </p:scale>
        <p:origin x="-185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CB7289-CE6F-4391-AEAD-E33A939B6774}" type="datetimeFigureOut">
              <a:rPr lang="en-US" smtClean="0"/>
              <a:t>3/31/2020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8DDE74-26D6-422B-9B97-A318723C0563}" type="slidenum">
              <a:rPr lang="en-US" smtClean="0"/>
              <a:t>‹#›</a:t>
            </a:fld>
            <a:endParaRPr lang="en-US"/>
          </a:p>
        </p:txBody>
      </p:sp>
    </p:spTree>
    <p:extLst>
      <p:ext uri="{BB962C8B-B14F-4D97-AF65-F5344CB8AC3E}">
        <p14:creationId xmlns:p14="http://schemas.microsoft.com/office/powerpoint/2010/main" val="3996950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a:t>
            </a:r>
            <a:r>
              <a:rPr lang="en-US" baseline="0" dirty="0" smtClean="0"/>
              <a:t> to 1868, Oconee County was part of the Pickens District (comprised of modern day Pickens and Oconee Counties).  The Pickens District was the westernmost part of South Carolina, and as such it was sparsely populated.  This sparse population spread over a vast distance made education difficult.  Most families educated children in the home.  As the population grew and communities developed, parents were able to take a more communal approach to educating neighboring children.  Small school houses were constructed in communities by pooling the resources of local residents.  Teachers were recruited and hired in the same manner.</a:t>
            </a:r>
            <a:endParaRPr lang="en-US" dirty="0"/>
          </a:p>
        </p:txBody>
      </p:sp>
      <p:sp>
        <p:nvSpPr>
          <p:cNvPr id="4" name="Slide Number Placeholder 3"/>
          <p:cNvSpPr>
            <a:spLocks noGrp="1"/>
          </p:cNvSpPr>
          <p:nvPr>
            <p:ph type="sldNum" sz="quarter" idx="10"/>
          </p:nvPr>
        </p:nvSpPr>
        <p:spPr/>
        <p:txBody>
          <a:bodyPr/>
          <a:lstStyle/>
          <a:p>
            <a:fld id="{BD8DDE74-26D6-422B-9B97-A318723C0563}" type="slidenum">
              <a:rPr lang="en-US" smtClean="0"/>
              <a:t>3</a:t>
            </a:fld>
            <a:endParaRPr lang="en-US"/>
          </a:p>
        </p:txBody>
      </p:sp>
    </p:spTree>
    <p:extLst>
      <p:ext uri="{BB962C8B-B14F-4D97-AF65-F5344CB8AC3E}">
        <p14:creationId xmlns:p14="http://schemas.microsoft.com/office/powerpoint/2010/main" val="2712359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the 20</a:t>
            </a:r>
            <a:r>
              <a:rPr lang="en-US" baseline="30000" dirty="0" smtClean="0"/>
              <a:t>th</a:t>
            </a:r>
            <a:r>
              <a:rPr lang="en-US" baseline="0" dirty="0" smtClean="0"/>
              <a:t> century, many other educational offerings became available throughout Oconee County.  Most textile mill companies provided schools in mill villages.  Correspondence Schools (by mail) offered training in specific trades.  Public high schools began to develop as populations expanded.  Long Creek Academy (today Whitewater Outfitters) provided advanced education opportunities in the mountains of Oconee.  The </a:t>
            </a:r>
            <a:r>
              <a:rPr lang="en-US" baseline="0" dirty="0" err="1" smtClean="0"/>
              <a:t>Tamassee</a:t>
            </a:r>
            <a:r>
              <a:rPr lang="en-US" baseline="0" dirty="0" smtClean="0"/>
              <a:t> DAR School also developed as a way to board and educate underprivileged children in Oconee’s mountain regions.</a:t>
            </a:r>
            <a:endParaRPr lang="en-US" dirty="0"/>
          </a:p>
        </p:txBody>
      </p:sp>
      <p:sp>
        <p:nvSpPr>
          <p:cNvPr id="4" name="Slide Number Placeholder 3"/>
          <p:cNvSpPr>
            <a:spLocks noGrp="1"/>
          </p:cNvSpPr>
          <p:nvPr>
            <p:ph type="sldNum" sz="quarter" idx="10"/>
          </p:nvPr>
        </p:nvSpPr>
        <p:spPr/>
        <p:txBody>
          <a:bodyPr/>
          <a:lstStyle/>
          <a:p>
            <a:fld id="{BD8DDE74-26D6-422B-9B97-A318723C0563}" type="slidenum">
              <a:rPr lang="en-US" smtClean="0"/>
              <a:t>21</a:t>
            </a:fld>
            <a:endParaRPr lang="en-US"/>
          </a:p>
        </p:txBody>
      </p:sp>
    </p:spTree>
    <p:extLst>
      <p:ext uri="{BB962C8B-B14F-4D97-AF65-F5344CB8AC3E}">
        <p14:creationId xmlns:p14="http://schemas.microsoft.com/office/powerpoint/2010/main" val="3858032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a:t>
            </a:r>
            <a:r>
              <a:rPr lang="en-US" baseline="0" dirty="0" smtClean="0"/>
              <a:t>  Westminster High School</a:t>
            </a:r>
          </a:p>
          <a:p>
            <a:r>
              <a:rPr lang="en-US" baseline="0" dirty="0" smtClean="0"/>
              <a:t>Bottom:  Blue Ridge High School – Seneca</a:t>
            </a:r>
          </a:p>
        </p:txBody>
      </p:sp>
      <p:sp>
        <p:nvSpPr>
          <p:cNvPr id="4" name="Slide Number Placeholder 3"/>
          <p:cNvSpPr>
            <a:spLocks noGrp="1"/>
          </p:cNvSpPr>
          <p:nvPr>
            <p:ph type="sldNum" sz="quarter" idx="10"/>
          </p:nvPr>
        </p:nvSpPr>
        <p:spPr/>
        <p:txBody>
          <a:bodyPr/>
          <a:lstStyle/>
          <a:p>
            <a:fld id="{BD8DDE74-26D6-422B-9B97-A318723C0563}" type="slidenum">
              <a:rPr lang="en-US" smtClean="0"/>
              <a:t>22</a:t>
            </a:fld>
            <a:endParaRPr lang="en-US"/>
          </a:p>
        </p:txBody>
      </p:sp>
    </p:spTree>
    <p:extLst>
      <p:ext uri="{BB962C8B-B14F-4D97-AF65-F5344CB8AC3E}">
        <p14:creationId xmlns:p14="http://schemas.microsoft.com/office/powerpoint/2010/main" val="283010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a:t>
            </a:r>
            <a:r>
              <a:rPr lang="en-US" baseline="0" dirty="0" err="1" smtClean="0"/>
              <a:t>Oakway</a:t>
            </a:r>
            <a:r>
              <a:rPr lang="en-US" baseline="0" dirty="0" smtClean="0"/>
              <a:t> High School graduates c.1940s</a:t>
            </a:r>
            <a:endParaRPr lang="en-US" dirty="0"/>
          </a:p>
        </p:txBody>
      </p:sp>
      <p:sp>
        <p:nvSpPr>
          <p:cNvPr id="4" name="Slide Number Placeholder 3"/>
          <p:cNvSpPr>
            <a:spLocks noGrp="1"/>
          </p:cNvSpPr>
          <p:nvPr>
            <p:ph type="sldNum" sz="quarter" idx="10"/>
          </p:nvPr>
        </p:nvSpPr>
        <p:spPr/>
        <p:txBody>
          <a:bodyPr/>
          <a:lstStyle/>
          <a:p>
            <a:fld id="{BD8DDE74-26D6-422B-9B97-A318723C0563}" type="slidenum">
              <a:rPr lang="en-US" smtClean="0"/>
              <a:t>23</a:t>
            </a:fld>
            <a:endParaRPr lang="en-US"/>
          </a:p>
        </p:txBody>
      </p:sp>
    </p:spTree>
    <p:extLst>
      <p:ext uri="{BB962C8B-B14F-4D97-AF65-F5344CB8AC3E}">
        <p14:creationId xmlns:p14="http://schemas.microsoft.com/office/powerpoint/2010/main" val="2888606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Oconee County high schools developed in many communities as populations grew.  Many of these high schools consolidated with others during the middle of the 20</a:t>
            </a:r>
            <a:r>
              <a:rPr lang="en-US" baseline="30000" dirty="0" smtClean="0"/>
              <a:t>th</a:t>
            </a:r>
            <a:r>
              <a:rPr lang="en-US" baseline="0" dirty="0" smtClean="0"/>
              <a:t> century, resulting in the 3 high schools we have today – West-Oak, Seneca, and Walhalla.  Many of the former high schools were converted to elementary schools or middle schools.</a:t>
            </a:r>
            <a:endParaRPr lang="en-US" dirty="0" smtClean="0"/>
          </a:p>
          <a:p>
            <a:endParaRPr lang="en-US" dirty="0"/>
          </a:p>
        </p:txBody>
      </p:sp>
      <p:sp>
        <p:nvSpPr>
          <p:cNvPr id="4" name="Slide Number Placeholder 3"/>
          <p:cNvSpPr>
            <a:spLocks noGrp="1"/>
          </p:cNvSpPr>
          <p:nvPr>
            <p:ph type="sldNum" sz="quarter" idx="10"/>
          </p:nvPr>
        </p:nvSpPr>
        <p:spPr/>
        <p:txBody>
          <a:bodyPr/>
          <a:lstStyle/>
          <a:p>
            <a:fld id="{BD8DDE74-26D6-422B-9B97-A318723C0563}" type="slidenum">
              <a:rPr lang="en-US" smtClean="0"/>
              <a:t>24</a:t>
            </a:fld>
            <a:endParaRPr lang="en-US"/>
          </a:p>
        </p:txBody>
      </p:sp>
    </p:spTree>
    <p:extLst>
      <p:ext uri="{BB962C8B-B14F-4D97-AF65-F5344CB8AC3E}">
        <p14:creationId xmlns:p14="http://schemas.microsoft.com/office/powerpoint/2010/main" val="1659838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formal education system developed slowly in South Carolina.  Areas with sufficient populations were the first to benefit from the establishment of public schools.  Early public schools faced many issues, including debates over teacher training, religious teachings, and general effectiveness.  Communities wanted to retain their rights to decide these issues for themselves, but as they became more dependent on State funding decisions were often left to the State.  Schools in rural communities also had difficulties with student attendance.  This was due to the agrarian lifestyle of many families who depended on everyone in the family to help during planting and harvesting seasons.  Travel to school could also be difficult for students in rural areas, especially in geographically diverse areas like Oconee County.</a:t>
            </a:r>
            <a:endParaRPr lang="en-US" dirty="0"/>
          </a:p>
        </p:txBody>
      </p:sp>
      <p:sp>
        <p:nvSpPr>
          <p:cNvPr id="4" name="Slide Number Placeholder 3"/>
          <p:cNvSpPr>
            <a:spLocks noGrp="1"/>
          </p:cNvSpPr>
          <p:nvPr>
            <p:ph type="sldNum" sz="quarter" idx="10"/>
          </p:nvPr>
        </p:nvSpPr>
        <p:spPr/>
        <p:txBody>
          <a:bodyPr/>
          <a:lstStyle/>
          <a:p>
            <a:fld id="{BD8DDE74-26D6-422B-9B97-A318723C0563}" type="slidenum">
              <a:rPr lang="en-US" smtClean="0"/>
              <a:t>4</a:t>
            </a:fld>
            <a:endParaRPr lang="en-US"/>
          </a:p>
        </p:txBody>
      </p:sp>
    </p:spTree>
    <p:extLst>
      <p:ext uri="{BB962C8B-B14F-4D97-AF65-F5344CB8AC3E}">
        <p14:creationId xmlns:p14="http://schemas.microsoft.com/office/powerpoint/2010/main" val="174586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clippings from the </a:t>
            </a:r>
            <a:r>
              <a:rPr lang="en-US" baseline="0" dirty="0" err="1" smtClean="0"/>
              <a:t>Keowee</a:t>
            </a:r>
            <a:r>
              <a:rPr lang="en-US" baseline="0" dirty="0" smtClean="0"/>
              <a:t> Courier illustrate the growing concern over developing a state-wide education system in South Carolina.</a:t>
            </a:r>
            <a:endParaRPr lang="en-US" dirty="0"/>
          </a:p>
        </p:txBody>
      </p:sp>
      <p:sp>
        <p:nvSpPr>
          <p:cNvPr id="4" name="Slide Number Placeholder 3"/>
          <p:cNvSpPr>
            <a:spLocks noGrp="1"/>
          </p:cNvSpPr>
          <p:nvPr>
            <p:ph type="sldNum" sz="quarter" idx="10"/>
          </p:nvPr>
        </p:nvSpPr>
        <p:spPr/>
        <p:txBody>
          <a:bodyPr/>
          <a:lstStyle/>
          <a:p>
            <a:fld id="{BD8DDE74-26D6-422B-9B97-A318723C0563}" type="slidenum">
              <a:rPr lang="en-US" smtClean="0"/>
              <a:t>5</a:t>
            </a:fld>
            <a:endParaRPr lang="en-US"/>
          </a:p>
        </p:txBody>
      </p:sp>
    </p:spTree>
    <p:extLst>
      <p:ext uri="{BB962C8B-B14F-4D97-AF65-F5344CB8AC3E}">
        <p14:creationId xmlns:p14="http://schemas.microsoft.com/office/powerpoint/2010/main" val="3715682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from the news</a:t>
            </a:r>
            <a:r>
              <a:rPr lang="en-US" baseline="0" dirty="0" smtClean="0"/>
              <a:t> clippings, public schools faced many of the same debates that schools engage in today.  Funding, attendance, religious teachings, teacher training, and overall effectiveness were all top issues.</a:t>
            </a:r>
            <a:endParaRPr lang="en-US" dirty="0"/>
          </a:p>
        </p:txBody>
      </p:sp>
      <p:sp>
        <p:nvSpPr>
          <p:cNvPr id="4" name="Slide Number Placeholder 3"/>
          <p:cNvSpPr>
            <a:spLocks noGrp="1"/>
          </p:cNvSpPr>
          <p:nvPr>
            <p:ph type="sldNum" sz="quarter" idx="10"/>
          </p:nvPr>
        </p:nvSpPr>
        <p:spPr/>
        <p:txBody>
          <a:bodyPr/>
          <a:lstStyle/>
          <a:p>
            <a:fld id="{BD8DDE74-26D6-422B-9B97-A318723C0563}" type="slidenum">
              <a:rPr lang="en-US" smtClean="0"/>
              <a:t>14</a:t>
            </a:fld>
            <a:endParaRPr lang="en-US"/>
          </a:p>
        </p:txBody>
      </p:sp>
    </p:spTree>
    <p:extLst>
      <p:ext uri="{BB962C8B-B14F-4D97-AF65-F5344CB8AC3E}">
        <p14:creationId xmlns:p14="http://schemas.microsoft.com/office/powerpoint/2010/main" val="956390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photos of Oconee County schools reflect the size of their local communities and their community’s commitment to educating their children despite the many hardships of living in a rural area like Oconee County.  School houses were often small, minimally furnished, and functionally designed.  Schools were segregated in the same ways that most communities were.  Students of all ages attended at the same time, often making self-paced progress through their grades.  Students had daily chores to keep the school clean, warm, and maintained.</a:t>
            </a:r>
            <a:endParaRPr lang="en-US" dirty="0"/>
          </a:p>
        </p:txBody>
      </p:sp>
      <p:sp>
        <p:nvSpPr>
          <p:cNvPr id="4" name="Slide Number Placeholder 3"/>
          <p:cNvSpPr>
            <a:spLocks noGrp="1"/>
          </p:cNvSpPr>
          <p:nvPr>
            <p:ph type="sldNum" sz="quarter" idx="10"/>
          </p:nvPr>
        </p:nvSpPr>
        <p:spPr/>
        <p:txBody>
          <a:bodyPr/>
          <a:lstStyle/>
          <a:p>
            <a:fld id="{BD8DDE74-26D6-422B-9B97-A318723C0563}" type="slidenum">
              <a:rPr lang="en-US" smtClean="0"/>
              <a:t>15</a:t>
            </a:fld>
            <a:endParaRPr lang="en-US"/>
          </a:p>
        </p:txBody>
      </p:sp>
    </p:spTree>
    <p:extLst>
      <p:ext uri="{BB962C8B-B14F-4D97-AF65-F5344CB8AC3E}">
        <p14:creationId xmlns:p14="http://schemas.microsoft.com/office/powerpoint/2010/main" val="3807876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a:t>
            </a:r>
            <a:r>
              <a:rPr lang="en-US" baseline="0" dirty="0" smtClean="0"/>
              <a:t> being very remote and rural, Oconee County was able to offer a remarkable amount of advanced educational opportunities.  Walhalla was home to Walhalla Female College, which primarily trained teachers.  Newberry College relocated to Walhalla after the Civil War due to damage at their Newberry SC location.  Walhalla was chosen because of its Lutheran affiliations.  When Newberry College relocated back to Newberry, Walhalla was left wanting for a college.  </a:t>
            </a:r>
            <a:r>
              <a:rPr lang="en-US" baseline="0" dirty="0" err="1" smtClean="0"/>
              <a:t>Adger</a:t>
            </a:r>
            <a:r>
              <a:rPr lang="en-US" baseline="0" dirty="0" smtClean="0"/>
              <a:t> College filled this need for over a decade.  Soon thereafter Clemson College was founded in Oconee County as a military college with an agricultural focus.</a:t>
            </a:r>
            <a:endParaRPr lang="en-US" dirty="0"/>
          </a:p>
        </p:txBody>
      </p:sp>
      <p:sp>
        <p:nvSpPr>
          <p:cNvPr id="4" name="Slide Number Placeholder 3"/>
          <p:cNvSpPr>
            <a:spLocks noGrp="1"/>
          </p:cNvSpPr>
          <p:nvPr>
            <p:ph type="sldNum" sz="quarter" idx="10"/>
          </p:nvPr>
        </p:nvSpPr>
        <p:spPr/>
        <p:txBody>
          <a:bodyPr/>
          <a:lstStyle/>
          <a:p>
            <a:fld id="{BD8DDE74-26D6-422B-9B97-A318723C0563}" type="slidenum">
              <a:rPr lang="en-US" smtClean="0"/>
              <a:t>17</a:t>
            </a:fld>
            <a:endParaRPr lang="en-US"/>
          </a:p>
        </p:txBody>
      </p:sp>
    </p:spTree>
    <p:extLst>
      <p:ext uri="{BB962C8B-B14F-4D97-AF65-F5344CB8AC3E}">
        <p14:creationId xmlns:p14="http://schemas.microsoft.com/office/powerpoint/2010/main" val="2827714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Walhalla Female College</a:t>
            </a:r>
            <a:endParaRPr lang="en-US" dirty="0"/>
          </a:p>
        </p:txBody>
      </p:sp>
      <p:sp>
        <p:nvSpPr>
          <p:cNvPr id="4" name="Slide Number Placeholder 3"/>
          <p:cNvSpPr>
            <a:spLocks noGrp="1"/>
          </p:cNvSpPr>
          <p:nvPr>
            <p:ph type="sldNum" sz="quarter" idx="10"/>
          </p:nvPr>
        </p:nvSpPr>
        <p:spPr/>
        <p:txBody>
          <a:bodyPr/>
          <a:lstStyle/>
          <a:p>
            <a:fld id="{BD8DDE74-26D6-422B-9B97-A318723C0563}" type="slidenum">
              <a:rPr lang="en-US" smtClean="0"/>
              <a:t>18</a:t>
            </a:fld>
            <a:endParaRPr lang="en-US"/>
          </a:p>
        </p:txBody>
      </p:sp>
    </p:spTree>
    <p:extLst>
      <p:ext uri="{BB962C8B-B14F-4D97-AF65-F5344CB8AC3E}">
        <p14:creationId xmlns:p14="http://schemas.microsoft.com/office/powerpoint/2010/main" val="1935112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Tillman Hall at Clemson College</a:t>
            </a:r>
            <a:endParaRPr lang="en-US" dirty="0"/>
          </a:p>
        </p:txBody>
      </p:sp>
      <p:sp>
        <p:nvSpPr>
          <p:cNvPr id="4" name="Slide Number Placeholder 3"/>
          <p:cNvSpPr>
            <a:spLocks noGrp="1"/>
          </p:cNvSpPr>
          <p:nvPr>
            <p:ph type="sldNum" sz="quarter" idx="10"/>
          </p:nvPr>
        </p:nvSpPr>
        <p:spPr/>
        <p:txBody>
          <a:bodyPr/>
          <a:lstStyle/>
          <a:p>
            <a:fld id="{BD8DDE74-26D6-422B-9B97-A318723C0563}" type="slidenum">
              <a:rPr lang="en-US" smtClean="0"/>
              <a:t>19</a:t>
            </a:fld>
            <a:endParaRPr lang="en-US"/>
          </a:p>
        </p:txBody>
      </p:sp>
    </p:spTree>
    <p:extLst>
      <p:ext uri="{BB962C8B-B14F-4D97-AF65-F5344CB8AC3E}">
        <p14:creationId xmlns:p14="http://schemas.microsoft.com/office/powerpoint/2010/main" val="1616755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Schools in Oconee County were segregated</a:t>
            </a:r>
            <a:r>
              <a:rPr lang="en-US" baseline="0" dirty="0" smtClean="0"/>
              <a:t> just as most communities in Oconee County were.  Most of these segregation was cemented by State law.  Nonetheless, Oconee County’s minority communities made remarkable strides by offering basic and advanced education to students.  At least 10 “</a:t>
            </a:r>
            <a:r>
              <a:rPr lang="en-US" baseline="0" dirty="0" err="1" smtClean="0"/>
              <a:t>Rosenwald</a:t>
            </a:r>
            <a:r>
              <a:rPr lang="en-US" baseline="0" dirty="0" smtClean="0"/>
              <a:t> Schools” were constructed in Oconee County.  These schools were constructed using matching grant funds provided by Julius </a:t>
            </a:r>
            <a:r>
              <a:rPr lang="en-US" baseline="0" dirty="0" err="1" smtClean="0"/>
              <a:t>Rosenwald</a:t>
            </a:r>
            <a:r>
              <a:rPr lang="en-US" baseline="0" dirty="0" smtClean="0"/>
              <a:t> who had became wealthy through the Sears-Roebuck Company.  Seneca Institute/Junior College offered advanced education to African-American students during the height of the Jim Crow era.  Later, Blue Ridge High School became the only high school in Oconee County for African-American students.  Oconee County schools were integrated in 1969, and Blue Ridge High School was closed.</a:t>
            </a:r>
            <a:endParaRPr lang="en-US" dirty="0"/>
          </a:p>
        </p:txBody>
      </p:sp>
      <p:sp>
        <p:nvSpPr>
          <p:cNvPr id="4" name="Slide Number Placeholder 3"/>
          <p:cNvSpPr>
            <a:spLocks noGrp="1"/>
          </p:cNvSpPr>
          <p:nvPr>
            <p:ph type="sldNum" sz="quarter" idx="10"/>
          </p:nvPr>
        </p:nvSpPr>
        <p:spPr/>
        <p:txBody>
          <a:bodyPr/>
          <a:lstStyle/>
          <a:p>
            <a:fld id="{BD8DDE74-26D6-422B-9B97-A318723C0563}" type="slidenum">
              <a:rPr lang="en-US" smtClean="0"/>
              <a:t>20</a:t>
            </a:fld>
            <a:endParaRPr lang="en-US"/>
          </a:p>
        </p:txBody>
      </p:sp>
    </p:spTree>
    <p:extLst>
      <p:ext uri="{BB962C8B-B14F-4D97-AF65-F5344CB8AC3E}">
        <p14:creationId xmlns:p14="http://schemas.microsoft.com/office/powerpoint/2010/main" val="3369957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F7422C0-78A2-4E14-84CF-AB0B66852655}"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8A3882BA-FCEF-4DDF-9497-75FF6E06A91D}"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422C0-78A2-4E14-84CF-AB0B66852655}"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882BA-FCEF-4DDF-9497-75FF6E06A9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7422C0-78A2-4E14-84CF-AB0B66852655}"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882BA-FCEF-4DDF-9497-75FF6E06A9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422C0-78A2-4E14-84CF-AB0B66852655}"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882BA-FCEF-4DDF-9497-75FF6E06A91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F7422C0-78A2-4E14-84CF-AB0B66852655}" type="datetimeFigureOut">
              <a:rPr lang="en-US" smtClean="0"/>
              <a:t>3/31/2020</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882BA-FCEF-4DDF-9497-75FF6E06A91D}"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7422C0-78A2-4E14-84CF-AB0B66852655}"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882BA-FCEF-4DDF-9497-75FF6E06A91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7422C0-78A2-4E14-84CF-AB0B66852655}" type="datetimeFigureOut">
              <a:rPr lang="en-US" smtClean="0"/>
              <a:t>3/31/2020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3882BA-FCEF-4DDF-9497-75FF6E06A91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7422C0-78A2-4E14-84CF-AB0B66852655}" type="datetimeFigureOut">
              <a:rPr lang="en-US" smtClean="0"/>
              <a:t>3/31/2020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3882BA-FCEF-4DDF-9497-75FF6E06A9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F7422C0-78A2-4E14-84CF-AB0B66852655}" type="datetimeFigureOut">
              <a:rPr lang="en-US" smtClean="0"/>
              <a:t>3/31/2020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3882BA-FCEF-4DDF-9497-75FF6E06A9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7422C0-78A2-4E14-84CF-AB0B66852655}"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882BA-FCEF-4DDF-9497-75FF6E06A91D}"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DF7422C0-78A2-4E14-84CF-AB0B66852655}" type="datetimeFigureOut">
              <a:rPr lang="en-US" smtClean="0"/>
              <a:t>3/31/2020</a:t>
            </a:fld>
            <a:endParaRPr lang="en-US"/>
          </a:p>
        </p:txBody>
      </p:sp>
      <p:sp>
        <p:nvSpPr>
          <p:cNvPr id="7" name="Slide Number Placeholder 6"/>
          <p:cNvSpPr>
            <a:spLocks noGrp="1"/>
          </p:cNvSpPr>
          <p:nvPr>
            <p:ph type="sldNum" sz="quarter" idx="12"/>
          </p:nvPr>
        </p:nvSpPr>
        <p:spPr/>
        <p:txBody>
          <a:bodyPr/>
          <a:lstStyle/>
          <a:p>
            <a:fld id="{8A3882BA-FCEF-4DDF-9497-75FF6E06A91D}"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DF7422C0-78A2-4E14-84CF-AB0B66852655}" type="datetimeFigureOut">
              <a:rPr lang="en-US" smtClean="0"/>
              <a:t>3/31/2020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8A3882BA-FCEF-4DDF-9497-75FF6E06A91D}"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Leslie </a:t>
            </a:r>
            <a:r>
              <a:rPr lang="en-US" dirty="0" err="1" smtClean="0"/>
              <a:t>Hagerty</a:t>
            </a:r>
            <a:r>
              <a:rPr lang="en-US" dirty="0" smtClean="0"/>
              <a:t> – Director/curator</a:t>
            </a:r>
            <a:endParaRPr lang="en-US" dirty="0"/>
          </a:p>
        </p:txBody>
      </p:sp>
      <p:sp>
        <p:nvSpPr>
          <p:cNvPr id="2" name="Title 1"/>
          <p:cNvSpPr>
            <a:spLocks noGrp="1"/>
          </p:cNvSpPr>
          <p:nvPr>
            <p:ph type="ctrTitle"/>
          </p:nvPr>
        </p:nvSpPr>
        <p:spPr/>
        <p:txBody>
          <a:bodyPr/>
          <a:lstStyle/>
          <a:p>
            <a:r>
              <a:rPr lang="en-US" dirty="0" smtClean="0"/>
              <a:t>education in Oconee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609600"/>
            <a:ext cx="5715000" cy="1866900"/>
          </a:xfrm>
          <a:prstGeom prst="rect">
            <a:avLst/>
          </a:prstGeom>
        </p:spPr>
      </p:pic>
    </p:spTree>
    <p:extLst>
      <p:ext uri="{BB962C8B-B14F-4D97-AF65-F5344CB8AC3E}">
        <p14:creationId xmlns:p14="http://schemas.microsoft.com/office/powerpoint/2010/main" val="3263027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966" t="26639" r="30504" b="7479"/>
          <a:stretch/>
        </p:blipFill>
        <p:spPr>
          <a:xfrm>
            <a:off x="1447800" y="250371"/>
            <a:ext cx="6098721" cy="6324600"/>
          </a:xfrm>
          <a:prstGeom prst="rect">
            <a:avLst/>
          </a:prstGeom>
        </p:spPr>
      </p:pic>
    </p:spTree>
    <p:extLst>
      <p:ext uri="{BB962C8B-B14F-4D97-AF65-F5344CB8AC3E}">
        <p14:creationId xmlns:p14="http://schemas.microsoft.com/office/powerpoint/2010/main" val="3522439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0252" t="28659" r="18908" b="26896"/>
          <a:stretch/>
        </p:blipFill>
        <p:spPr>
          <a:xfrm>
            <a:off x="870857" y="838200"/>
            <a:ext cx="7333947" cy="5105400"/>
          </a:xfrm>
          <a:prstGeom prst="rect">
            <a:avLst/>
          </a:prstGeom>
        </p:spPr>
      </p:pic>
    </p:spTree>
    <p:extLst>
      <p:ext uri="{BB962C8B-B14F-4D97-AF65-F5344CB8AC3E}">
        <p14:creationId xmlns:p14="http://schemas.microsoft.com/office/powerpoint/2010/main" val="2062019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781" r="10840"/>
          <a:stretch/>
        </p:blipFill>
        <p:spPr>
          <a:xfrm>
            <a:off x="1578429" y="342900"/>
            <a:ext cx="5529942" cy="6172200"/>
          </a:xfrm>
          <a:prstGeom prst="rect">
            <a:avLst/>
          </a:prstGeom>
        </p:spPr>
      </p:pic>
    </p:spTree>
    <p:extLst>
      <p:ext uri="{BB962C8B-B14F-4D97-AF65-F5344CB8AC3E}">
        <p14:creationId xmlns:p14="http://schemas.microsoft.com/office/powerpoint/2010/main" val="1237691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241" t="6912" r="18450" b="11751"/>
          <a:stretch/>
        </p:blipFill>
        <p:spPr>
          <a:xfrm>
            <a:off x="1360713" y="685800"/>
            <a:ext cx="6418931" cy="5486400"/>
          </a:xfrm>
          <a:prstGeom prst="rect">
            <a:avLst/>
          </a:prstGeom>
        </p:spPr>
      </p:pic>
    </p:spTree>
    <p:extLst>
      <p:ext uri="{BB962C8B-B14F-4D97-AF65-F5344CB8AC3E}">
        <p14:creationId xmlns:p14="http://schemas.microsoft.com/office/powerpoint/2010/main" val="1401345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2437" t="1676" r="29832" b="7318"/>
          <a:stretch/>
        </p:blipFill>
        <p:spPr>
          <a:xfrm>
            <a:off x="2775856" y="446314"/>
            <a:ext cx="3319215" cy="6030686"/>
          </a:xfrm>
          <a:prstGeom prst="rect">
            <a:avLst/>
          </a:prstGeom>
        </p:spPr>
      </p:pic>
    </p:spTree>
    <p:extLst>
      <p:ext uri="{BB962C8B-B14F-4D97-AF65-F5344CB8AC3E}">
        <p14:creationId xmlns:p14="http://schemas.microsoft.com/office/powerpoint/2010/main" val="2594362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1343" y="152400"/>
            <a:ext cx="5080000" cy="3048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3200400"/>
            <a:ext cx="5468112" cy="3410712"/>
          </a:xfrm>
          <a:prstGeom prst="rect">
            <a:avLst/>
          </a:prstGeom>
        </p:spPr>
      </p:pic>
      <p:sp>
        <p:nvSpPr>
          <p:cNvPr id="4" name="TextBox 3"/>
          <p:cNvSpPr txBox="1"/>
          <p:nvPr/>
        </p:nvSpPr>
        <p:spPr>
          <a:xfrm>
            <a:off x="6858000" y="3188732"/>
            <a:ext cx="2133600" cy="369332"/>
          </a:xfrm>
          <a:prstGeom prst="rect">
            <a:avLst/>
          </a:prstGeom>
          <a:noFill/>
        </p:spPr>
        <p:txBody>
          <a:bodyPr wrap="square" rtlCol="0">
            <a:spAutoFit/>
          </a:bodyPr>
          <a:lstStyle/>
          <a:p>
            <a:r>
              <a:rPr lang="en-US" b="1" dirty="0" smtClean="0"/>
              <a:t>Blackjack School</a:t>
            </a:r>
            <a:endParaRPr lang="en-US" b="1" dirty="0"/>
          </a:p>
        </p:txBody>
      </p:sp>
      <p:sp>
        <p:nvSpPr>
          <p:cNvPr id="5" name="TextBox 4"/>
          <p:cNvSpPr txBox="1"/>
          <p:nvPr/>
        </p:nvSpPr>
        <p:spPr>
          <a:xfrm>
            <a:off x="228600" y="2831068"/>
            <a:ext cx="2438400" cy="369332"/>
          </a:xfrm>
          <a:prstGeom prst="rect">
            <a:avLst/>
          </a:prstGeom>
          <a:noFill/>
        </p:spPr>
        <p:txBody>
          <a:bodyPr wrap="square" rtlCol="0">
            <a:spAutoFit/>
          </a:bodyPr>
          <a:lstStyle/>
          <a:p>
            <a:r>
              <a:rPr lang="en-US" b="1" dirty="0" smtClean="0"/>
              <a:t>Bethlehem School</a:t>
            </a:r>
            <a:endParaRPr lang="en-US" b="1" dirty="0"/>
          </a:p>
        </p:txBody>
      </p:sp>
    </p:spTree>
    <p:extLst>
      <p:ext uri="{BB962C8B-B14F-4D97-AF65-F5344CB8AC3E}">
        <p14:creationId xmlns:p14="http://schemas.microsoft.com/office/powerpoint/2010/main" val="3066898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9210" t="36984" r="25325" b="38412"/>
          <a:stretch/>
        </p:blipFill>
        <p:spPr>
          <a:xfrm>
            <a:off x="266448" y="453065"/>
            <a:ext cx="4495305" cy="27432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1905" t="3452" r="12263" b="2872"/>
          <a:stretch/>
        </p:blipFill>
        <p:spPr>
          <a:xfrm>
            <a:off x="4767446" y="195943"/>
            <a:ext cx="3940629" cy="300032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3250693"/>
            <a:ext cx="4154424" cy="2884549"/>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1908"/>
          <a:stretch/>
        </p:blipFill>
        <p:spPr>
          <a:xfrm>
            <a:off x="4767446" y="3250693"/>
            <a:ext cx="4180612" cy="2919984"/>
          </a:xfrm>
          <a:prstGeom prst="rect">
            <a:avLst/>
          </a:prstGeom>
        </p:spPr>
      </p:pic>
      <p:sp>
        <p:nvSpPr>
          <p:cNvPr id="6" name="TextBox 5"/>
          <p:cNvSpPr txBox="1"/>
          <p:nvPr/>
        </p:nvSpPr>
        <p:spPr>
          <a:xfrm>
            <a:off x="266448" y="6170677"/>
            <a:ext cx="3810000" cy="646331"/>
          </a:xfrm>
          <a:prstGeom prst="rect">
            <a:avLst/>
          </a:prstGeom>
          <a:noFill/>
        </p:spPr>
        <p:txBody>
          <a:bodyPr wrap="square" rtlCol="0">
            <a:spAutoFit/>
          </a:bodyPr>
          <a:lstStyle/>
          <a:p>
            <a:r>
              <a:rPr lang="en-US" b="1" dirty="0" smtClean="0"/>
              <a:t>Seneca Public School (top)</a:t>
            </a:r>
            <a:br>
              <a:rPr lang="en-US" b="1" dirty="0" smtClean="0"/>
            </a:br>
            <a:r>
              <a:rPr lang="en-US" b="1" dirty="0" smtClean="0"/>
              <a:t>Block School @ Tabor (bottom)</a:t>
            </a:r>
            <a:endParaRPr lang="en-US" b="1" dirty="0"/>
          </a:p>
        </p:txBody>
      </p:sp>
      <p:sp>
        <p:nvSpPr>
          <p:cNvPr id="7" name="TextBox 6"/>
          <p:cNvSpPr txBox="1"/>
          <p:nvPr/>
        </p:nvSpPr>
        <p:spPr>
          <a:xfrm>
            <a:off x="5138058" y="6136497"/>
            <a:ext cx="3810000" cy="646331"/>
          </a:xfrm>
          <a:prstGeom prst="rect">
            <a:avLst/>
          </a:prstGeom>
          <a:noFill/>
        </p:spPr>
        <p:txBody>
          <a:bodyPr wrap="square" rtlCol="0">
            <a:spAutoFit/>
          </a:bodyPr>
          <a:lstStyle/>
          <a:p>
            <a:pPr algn="r"/>
            <a:r>
              <a:rPr lang="en-US" b="1" dirty="0" smtClean="0"/>
              <a:t>Bear Swamp School (top)</a:t>
            </a:r>
          </a:p>
          <a:p>
            <a:pPr algn="r"/>
            <a:r>
              <a:rPr lang="en-US" b="1" dirty="0" smtClean="0"/>
              <a:t>Butts School (bottom)</a:t>
            </a:r>
            <a:endParaRPr lang="en-US" b="1" dirty="0"/>
          </a:p>
        </p:txBody>
      </p:sp>
    </p:spTree>
    <p:extLst>
      <p:ext uri="{BB962C8B-B14F-4D97-AF65-F5344CB8AC3E}">
        <p14:creationId xmlns:p14="http://schemas.microsoft.com/office/powerpoint/2010/main" val="1761794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colleges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Walhalla Female College</a:t>
            </a:r>
          </a:p>
          <a:p>
            <a:pPr lvl="1"/>
            <a:r>
              <a:rPr lang="en-US" dirty="0" smtClean="0"/>
              <a:t>1877-1887</a:t>
            </a:r>
          </a:p>
          <a:p>
            <a:r>
              <a:rPr lang="en-US" dirty="0" smtClean="0"/>
              <a:t>Newberry College (Lutheran)</a:t>
            </a:r>
          </a:p>
          <a:p>
            <a:pPr lvl="1"/>
            <a:r>
              <a:rPr lang="en-US" dirty="0" smtClean="0"/>
              <a:t>1868-1877</a:t>
            </a:r>
          </a:p>
          <a:p>
            <a:r>
              <a:rPr lang="en-US" dirty="0" err="1" smtClean="0"/>
              <a:t>Adger</a:t>
            </a:r>
            <a:r>
              <a:rPr lang="en-US" dirty="0" smtClean="0"/>
              <a:t> College (Presbyterian)</a:t>
            </a:r>
          </a:p>
          <a:p>
            <a:pPr lvl="1"/>
            <a:r>
              <a:rPr lang="en-US" dirty="0" smtClean="0"/>
              <a:t>1877 – 1888</a:t>
            </a:r>
          </a:p>
          <a:p>
            <a:r>
              <a:rPr lang="en-US" dirty="0" smtClean="0"/>
              <a:t>Clemson College</a:t>
            </a:r>
          </a:p>
          <a:p>
            <a:pPr lvl="1"/>
            <a:r>
              <a:rPr lang="en-US" dirty="0" smtClean="0"/>
              <a:t>1889 – 1968</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2321" t="2734" b="5732"/>
          <a:stretch/>
        </p:blipFill>
        <p:spPr>
          <a:xfrm>
            <a:off x="3810000" y="1611086"/>
            <a:ext cx="2438400" cy="4955573"/>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30366" t="18254" r="7381" b="28660"/>
          <a:stretch/>
        </p:blipFill>
        <p:spPr>
          <a:xfrm>
            <a:off x="6096000" y="2793472"/>
            <a:ext cx="2892816" cy="2590800"/>
          </a:xfrm>
          <a:prstGeom prst="rect">
            <a:avLst/>
          </a:prstGeom>
        </p:spPr>
      </p:pic>
    </p:spTree>
    <p:extLst>
      <p:ext uri="{BB962C8B-B14F-4D97-AF65-F5344CB8AC3E}">
        <p14:creationId xmlns:p14="http://schemas.microsoft.com/office/powerpoint/2010/main" val="3341812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752600"/>
            <a:ext cx="8127448" cy="3124200"/>
          </a:xfrm>
          <a:prstGeom prst="rect">
            <a:avLst/>
          </a:prstGeom>
        </p:spPr>
      </p:pic>
    </p:spTree>
    <p:extLst>
      <p:ext uri="{BB962C8B-B14F-4D97-AF65-F5344CB8AC3E}">
        <p14:creationId xmlns:p14="http://schemas.microsoft.com/office/powerpoint/2010/main" val="28221293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579" y="626250"/>
            <a:ext cx="8443735" cy="5545950"/>
          </a:xfrm>
          <a:prstGeom prst="rect">
            <a:avLst/>
          </a:prstGeom>
        </p:spPr>
      </p:pic>
    </p:spTree>
    <p:extLst>
      <p:ext uri="{BB962C8B-B14F-4D97-AF65-F5344CB8AC3E}">
        <p14:creationId xmlns:p14="http://schemas.microsoft.com/office/powerpoint/2010/main" val="643441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1752600"/>
            <a:ext cx="8229600" cy="4373563"/>
          </a:xfrm>
        </p:spPr>
        <p:txBody>
          <a:bodyPr/>
          <a:lstStyle/>
          <a:p>
            <a:pPr marL="114300" indent="0">
              <a:buNone/>
            </a:pPr>
            <a:r>
              <a:rPr lang="en-US" i="1" dirty="0" smtClean="0"/>
              <a:t>“Upon the subject of education, not presuming to dictate any plan or system respecting it, I can only say that I view it as the most important subject that we, as a people, can be engaged in.”</a:t>
            </a:r>
          </a:p>
          <a:p>
            <a:pPr marL="114300" indent="0" algn="r">
              <a:buNone/>
            </a:pPr>
            <a:r>
              <a:rPr lang="en-US" dirty="0" smtClean="0"/>
              <a:t>- Abraham Lincoln</a:t>
            </a:r>
            <a:endParaRPr lang="en-US" dirty="0"/>
          </a:p>
        </p:txBody>
      </p:sp>
    </p:spTree>
    <p:extLst>
      <p:ext uri="{BB962C8B-B14F-4D97-AF65-F5344CB8AC3E}">
        <p14:creationId xmlns:p14="http://schemas.microsoft.com/office/powerpoint/2010/main" val="319800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“Separate but equal”</a:t>
            </a:r>
            <a:endParaRPr lang="en-US" dirty="0"/>
          </a:p>
        </p:txBody>
      </p:sp>
      <p:sp>
        <p:nvSpPr>
          <p:cNvPr id="3" name="Content Placeholder 2"/>
          <p:cNvSpPr>
            <a:spLocks noGrp="1"/>
          </p:cNvSpPr>
          <p:nvPr>
            <p:ph idx="1"/>
          </p:nvPr>
        </p:nvSpPr>
        <p:spPr/>
        <p:txBody>
          <a:bodyPr/>
          <a:lstStyle/>
          <a:p>
            <a:r>
              <a:rPr lang="en-US" dirty="0" smtClean="0"/>
              <a:t>Access to free schools</a:t>
            </a:r>
          </a:p>
          <a:p>
            <a:r>
              <a:rPr lang="en-US" dirty="0" err="1" smtClean="0"/>
              <a:t>Rosenwald</a:t>
            </a:r>
            <a:r>
              <a:rPr lang="en-US" dirty="0" smtClean="0"/>
              <a:t> Schools</a:t>
            </a:r>
          </a:p>
          <a:p>
            <a:r>
              <a:rPr lang="en-US" dirty="0" smtClean="0"/>
              <a:t>Seneca Institute/Junior College – 1899-1939</a:t>
            </a:r>
          </a:p>
          <a:p>
            <a:r>
              <a:rPr lang="en-US" dirty="0" smtClean="0"/>
              <a:t>Blue Ridge High School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9068" y="3886200"/>
            <a:ext cx="3860132" cy="26670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886200"/>
            <a:ext cx="4638261"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2423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a:t>
            </a:r>
            <a:r>
              <a:rPr lang="en-US" baseline="30000" dirty="0" smtClean="0"/>
              <a:t>th</a:t>
            </a:r>
            <a:r>
              <a:rPr lang="en-US" dirty="0" smtClean="0"/>
              <a:t> Century Strides</a:t>
            </a:r>
            <a:endParaRPr lang="en-US" dirty="0"/>
          </a:p>
        </p:txBody>
      </p:sp>
      <p:sp>
        <p:nvSpPr>
          <p:cNvPr id="3" name="Content Placeholder 2"/>
          <p:cNvSpPr>
            <a:spLocks noGrp="1"/>
          </p:cNvSpPr>
          <p:nvPr>
            <p:ph idx="1"/>
          </p:nvPr>
        </p:nvSpPr>
        <p:spPr/>
        <p:txBody>
          <a:bodyPr/>
          <a:lstStyle/>
          <a:p>
            <a:r>
              <a:rPr lang="en-US" dirty="0" smtClean="0"/>
              <a:t>Mill schools</a:t>
            </a:r>
          </a:p>
          <a:p>
            <a:r>
              <a:rPr lang="en-US" dirty="0" smtClean="0"/>
              <a:t>Correspondence Schools for trades</a:t>
            </a:r>
          </a:p>
          <a:p>
            <a:r>
              <a:rPr lang="en-US" dirty="0" smtClean="0"/>
              <a:t>1907 – SC allowed some High Schools</a:t>
            </a:r>
          </a:p>
          <a:p>
            <a:r>
              <a:rPr lang="en-US" dirty="0" smtClean="0"/>
              <a:t>1914 - 1956 – Long Creek Academy</a:t>
            </a:r>
          </a:p>
          <a:p>
            <a:r>
              <a:rPr lang="en-US" dirty="0" smtClean="0"/>
              <a:t>1917 – </a:t>
            </a:r>
            <a:r>
              <a:rPr lang="en-US" dirty="0" err="1" smtClean="0"/>
              <a:t>Tamassee</a:t>
            </a:r>
            <a:r>
              <a:rPr lang="en-US" dirty="0" smtClean="0"/>
              <a:t> DAR School</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060507"/>
            <a:ext cx="3581400" cy="246221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928888"/>
            <a:ext cx="4321629" cy="2725449"/>
          </a:xfrm>
          <a:prstGeom prst="rect">
            <a:avLst/>
          </a:prstGeom>
        </p:spPr>
      </p:pic>
    </p:spTree>
    <p:extLst>
      <p:ext uri="{BB962C8B-B14F-4D97-AF65-F5344CB8AC3E}">
        <p14:creationId xmlns:p14="http://schemas.microsoft.com/office/powerpoint/2010/main" val="2807433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119856"/>
            <a:ext cx="5020977" cy="327660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3286" y="3363799"/>
            <a:ext cx="5029200" cy="330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04800"/>
            <a:ext cx="3048000" cy="6413500"/>
          </a:xfrm>
          <a:prstGeom prst="rect">
            <a:avLst/>
          </a:prstGeom>
        </p:spPr>
      </p:pic>
    </p:spTree>
    <p:extLst>
      <p:ext uri="{BB962C8B-B14F-4D97-AF65-F5344CB8AC3E}">
        <p14:creationId xmlns:p14="http://schemas.microsoft.com/office/powerpoint/2010/main" val="5608794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52400"/>
            <a:ext cx="8206079" cy="6513759"/>
          </a:xfrm>
          <a:prstGeom prst="rect">
            <a:avLst/>
          </a:prstGeom>
        </p:spPr>
      </p:pic>
    </p:spTree>
    <p:extLst>
      <p:ext uri="{BB962C8B-B14F-4D97-AF65-F5344CB8AC3E}">
        <p14:creationId xmlns:p14="http://schemas.microsoft.com/office/powerpoint/2010/main" val="2724419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schools in </a:t>
            </a:r>
            <a:r>
              <a:rPr lang="en-US" dirty="0" err="1" smtClean="0"/>
              <a:t>oconee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School Consolidation</a:t>
            </a:r>
          </a:p>
          <a:p>
            <a:pPr lvl="1"/>
            <a:r>
              <a:rPr lang="en-US" dirty="0" smtClean="0"/>
              <a:t>Fair Play High School closed 1963</a:t>
            </a:r>
          </a:p>
          <a:p>
            <a:pPr lvl="1"/>
            <a:r>
              <a:rPr lang="en-US" dirty="0" err="1" smtClean="0"/>
              <a:t>Keowee</a:t>
            </a:r>
            <a:r>
              <a:rPr lang="en-US" dirty="0" smtClean="0"/>
              <a:t> High School closed 1965</a:t>
            </a:r>
          </a:p>
          <a:p>
            <a:pPr lvl="1"/>
            <a:r>
              <a:rPr lang="en-US" dirty="0" err="1" smtClean="0"/>
              <a:t>Tamassee</a:t>
            </a:r>
            <a:r>
              <a:rPr lang="en-US" dirty="0" smtClean="0"/>
              <a:t> + Salem = </a:t>
            </a:r>
            <a:r>
              <a:rPr lang="en-US" dirty="0" err="1" smtClean="0"/>
              <a:t>Tamassee</a:t>
            </a:r>
            <a:r>
              <a:rPr lang="en-US" dirty="0" smtClean="0"/>
              <a:t>-Salem in 1965</a:t>
            </a:r>
          </a:p>
          <a:p>
            <a:pPr lvl="1"/>
            <a:r>
              <a:rPr lang="en-US" dirty="0" smtClean="0"/>
              <a:t>Blue Ridge High School integrated and closed in1969</a:t>
            </a:r>
          </a:p>
          <a:p>
            <a:pPr lvl="1"/>
            <a:r>
              <a:rPr lang="en-US" dirty="0" smtClean="0"/>
              <a:t>Westminster + </a:t>
            </a:r>
            <a:r>
              <a:rPr lang="en-US" dirty="0" err="1" smtClean="0"/>
              <a:t>Oakway</a:t>
            </a:r>
            <a:r>
              <a:rPr lang="en-US" dirty="0" smtClean="0"/>
              <a:t> = West-Oak in 1983</a:t>
            </a:r>
          </a:p>
          <a:p>
            <a:pPr lvl="1"/>
            <a:r>
              <a:rPr lang="en-US" dirty="0" err="1" smtClean="0"/>
              <a:t>Tamassee</a:t>
            </a:r>
            <a:r>
              <a:rPr lang="en-US" dirty="0" smtClean="0"/>
              <a:t>-Salem High School closed in 2016</a:t>
            </a:r>
          </a:p>
          <a:p>
            <a:r>
              <a:rPr lang="en-US" dirty="0" smtClean="0"/>
              <a:t>10 elementary schools</a:t>
            </a:r>
          </a:p>
          <a:p>
            <a:r>
              <a:rPr lang="en-US" dirty="0" smtClean="0"/>
              <a:t>3 middle schools</a:t>
            </a:r>
          </a:p>
          <a:p>
            <a:r>
              <a:rPr lang="en-US" dirty="0" smtClean="0"/>
              <a:t>3 high schools</a:t>
            </a:r>
          </a:p>
          <a:p>
            <a:r>
              <a:rPr lang="en-US" dirty="0"/>
              <a:t>3 specialized schools</a:t>
            </a:r>
          </a:p>
          <a:p>
            <a:r>
              <a:rPr lang="en-US" dirty="0" smtClean="0"/>
              <a:t>Total </a:t>
            </a:r>
            <a:r>
              <a:rPr lang="en-US" dirty="0"/>
              <a:t>student enrollment = </a:t>
            </a:r>
            <a:r>
              <a:rPr lang="en-US" dirty="0" smtClean="0"/>
              <a:t>10,666</a:t>
            </a:r>
          </a:p>
          <a:p>
            <a:pPr lvl="1"/>
            <a:endParaRPr lang="en-US" dirty="0"/>
          </a:p>
        </p:txBody>
      </p:sp>
    </p:spTree>
    <p:extLst>
      <p:ext uri="{BB962C8B-B14F-4D97-AF65-F5344CB8AC3E}">
        <p14:creationId xmlns:p14="http://schemas.microsoft.com/office/powerpoint/2010/main" val="18788447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know???</a:t>
            </a:r>
            <a:endParaRPr lang="en-US" dirty="0"/>
          </a:p>
        </p:txBody>
      </p:sp>
      <p:sp>
        <p:nvSpPr>
          <p:cNvPr id="3" name="Content Placeholder 2"/>
          <p:cNvSpPr>
            <a:spLocks noGrp="1"/>
          </p:cNvSpPr>
          <p:nvPr>
            <p:ph idx="1"/>
          </p:nvPr>
        </p:nvSpPr>
        <p:spPr/>
        <p:txBody>
          <a:bodyPr/>
          <a:lstStyle/>
          <a:p>
            <a:r>
              <a:rPr lang="en-US" dirty="0" smtClean="0"/>
              <a:t>Seneca High School’s 1</a:t>
            </a:r>
            <a:r>
              <a:rPr lang="en-US" baseline="30000" dirty="0" smtClean="0"/>
              <a:t>st</a:t>
            </a:r>
            <a:r>
              <a:rPr lang="en-US" dirty="0" smtClean="0"/>
              <a:t> yearbook was called the </a:t>
            </a:r>
            <a:r>
              <a:rPr lang="en-US" dirty="0" err="1" smtClean="0"/>
              <a:t>Akachee</a:t>
            </a:r>
            <a:r>
              <a:rPr lang="en-US" dirty="0" smtClean="0"/>
              <a:t> (1925).</a:t>
            </a:r>
          </a:p>
          <a:p>
            <a:r>
              <a:rPr lang="en-US" dirty="0" smtClean="0"/>
              <a:t>Seneca High School burned in 1970.</a:t>
            </a:r>
          </a:p>
          <a:p>
            <a:r>
              <a:rPr lang="en-US" dirty="0" smtClean="0"/>
              <a:t>Walhalla High School’s mascot briefly changed to the Red Devils due to a shortage of purple dye.</a:t>
            </a:r>
          </a:p>
          <a:p>
            <a:endParaRPr lang="en-US" dirty="0" smtClean="0"/>
          </a:p>
        </p:txBody>
      </p:sp>
    </p:spTree>
    <p:extLst>
      <p:ext uri="{BB962C8B-B14F-4D97-AF65-F5344CB8AC3E}">
        <p14:creationId xmlns:p14="http://schemas.microsoft.com/office/powerpoint/2010/main" val="2521720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at a glance</a:t>
            </a:r>
            <a:endParaRPr lang="en-US" dirty="0"/>
          </a:p>
        </p:txBody>
      </p:sp>
      <p:sp>
        <p:nvSpPr>
          <p:cNvPr id="3" name="Content Placeholder 2"/>
          <p:cNvSpPr>
            <a:spLocks noGrp="1"/>
          </p:cNvSpPr>
          <p:nvPr>
            <p:ph idx="1"/>
          </p:nvPr>
        </p:nvSpPr>
        <p:spPr/>
        <p:txBody>
          <a:bodyPr/>
          <a:lstStyle/>
          <a:p>
            <a:r>
              <a:rPr lang="en-US" dirty="0" smtClean="0"/>
              <a:t>Population of </a:t>
            </a:r>
            <a:r>
              <a:rPr lang="en-US" b="1" dirty="0" smtClean="0"/>
              <a:t>Pickens District </a:t>
            </a:r>
            <a:r>
              <a:rPr lang="en-US" dirty="0" smtClean="0"/>
              <a:t>in 1850 = 16,904</a:t>
            </a:r>
          </a:p>
          <a:p>
            <a:pPr lvl="1"/>
            <a:r>
              <a:rPr lang="en-US" dirty="0" smtClean="0"/>
              <a:t>14 people per square mile</a:t>
            </a:r>
          </a:p>
          <a:p>
            <a:pPr lvl="1"/>
            <a:r>
              <a:rPr lang="en-US" dirty="0" smtClean="0"/>
              <a:t>40 schools serving 280 students</a:t>
            </a:r>
          </a:p>
          <a:p>
            <a:r>
              <a:rPr lang="en-US" dirty="0" smtClean="0"/>
              <a:t>1857 = 50 schools</a:t>
            </a:r>
          </a:p>
          <a:p>
            <a:r>
              <a:rPr lang="en-US" dirty="0" smtClean="0"/>
              <a:t>1877 – 1,132 students</a:t>
            </a:r>
          </a:p>
          <a:p>
            <a:r>
              <a:rPr lang="en-US" dirty="0" smtClean="0"/>
              <a:t>1889 – 74 schools</a:t>
            </a:r>
          </a:p>
          <a:p>
            <a:r>
              <a:rPr lang="en-US" dirty="0" smtClean="0"/>
              <a:t>1906 – 5,788 students</a:t>
            </a:r>
          </a:p>
          <a:p>
            <a:r>
              <a:rPr lang="en-US" dirty="0" smtClean="0"/>
              <a:t>1923 – 12 one-teacher, 24 two-teacher, 11 three-teacher, 7 four-teacher, 5 five-teacher, 7 six or more-teacher, 5 high schools for 5,513 students</a:t>
            </a:r>
          </a:p>
        </p:txBody>
      </p:sp>
    </p:spTree>
    <p:extLst>
      <p:ext uri="{BB962C8B-B14F-4D97-AF65-F5344CB8AC3E}">
        <p14:creationId xmlns:p14="http://schemas.microsoft.com/office/powerpoint/2010/main" val="2355163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schools</a:t>
            </a:r>
            <a:endParaRPr lang="en-US" dirty="0"/>
          </a:p>
        </p:txBody>
      </p:sp>
      <p:sp>
        <p:nvSpPr>
          <p:cNvPr id="3" name="Content Placeholder 2"/>
          <p:cNvSpPr>
            <a:spLocks noGrp="1"/>
          </p:cNvSpPr>
          <p:nvPr>
            <p:ph idx="1"/>
          </p:nvPr>
        </p:nvSpPr>
        <p:spPr/>
        <p:txBody>
          <a:bodyPr>
            <a:normAutofit lnSpcReduction="10000"/>
          </a:bodyPr>
          <a:lstStyle/>
          <a:p>
            <a:r>
              <a:rPr lang="en-US" b="1" dirty="0" smtClean="0"/>
              <a:t>1811</a:t>
            </a:r>
            <a:r>
              <a:rPr lang="en-US" dirty="0" smtClean="0"/>
              <a:t> – SC establishes free public schools based on population</a:t>
            </a:r>
          </a:p>
          <a:p>
            <a:r>
              <a:rPr lang="en-US" b="1" dirty="0" smtClean="0"/>
              <a:t>1868</a:t>
            </a:r>
            <a:r>
              <a:rPr lang="en-US" dirty="0" smtClean="0"/>
              <a:t> - School tax + poll tax to fund public free schools</a:t>
            </a:r>
          </a:p>
          <a:p>
            <a:r>
              <a:rPr lang="en-US" b="1" dirty="0" smtClean="0"/>
              <a:t>1870</a:t>
            </a:r>
            <a:r>
              <a:rPr lang="en-US" dirty="0" smtClean="0"/>
              <a:t> – SC statewide “school law” &amp; infrastructure</a:t>
            </a:r>
          </a:p>
          <a:p>
            <a:r>
              <a:rPr lang="en-US" b="1" dirty="0" smtClean="0"/>
              <a:t>1885</a:t>
            </a:r>
            <a:r>
              <a:rPr lang="en-US" dirty="0" smtClean="0"/>
              <a:t> – Limited ages of students to 6-21</a:t>
            </a:r>
          </a:p>
          <a:p>
            <a:r>
              <a:rPr lang="en-US" b="1" dirty="0" smtClean="0"/>
              <a:t>1895</a:t>
            </a:r>
            <a:r>
              <a:rPr lang="en-US" dirty="0" smtClean="0"/>
              <a:t> – public schools were required to segregate</a:t>
            </a:r>
          </a:p>
          <a:p>
            <a:r>
              <a:rPr lang="en-US" b="1" dirty="0" smtClean="0"/>
              <a:t>1897</a:t>
            </a:r>
            <a:r>
              <a:rPr lang="en-US" dirty="0" smtClean="0"/>
              <a:t> – provide students with text books at cost</a:t>
            </a:r>
          </a:p>
          <a:p>
            <a:r>
              <a:rPr lang="en-US" b="1" dirty="0" smtClean="0"/>
              <a:t>1899</a:t>
            </a:r>
            <a:r>
              <a:rPr lang="en-US" dirty="0" smtClean="0"/>
              <a:t> – required school to be open at least 3 months</a:t>
            </a:r>
          </a:p>
          <a:p>
            <a:r>
              <a:rPr lang="en-US" i="1" dirty="0" smtClean="0"/>
              <a:t>Debates regarding teacher training, religious teachings, and general effectiveness of free school</a:t>
            </a:r>
          </a:p>
        </p:txBody>
      </p:sp>
    </p:spTree>
    <p:extLst>
      <p:ext uri="{BB962C8B-B14F-4D97-AF65-F5344CB8AC3E}">
        <p14:creationId xmlns:p14="http://schemas.microsoft.com/office/powerpoint/2010/main" val="1143749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135" t="12963"/>
          <a:stretch/>
        </p:blipFill>
        <p:spPr>
          <a:xfrm>
            <a:off x="990600" y="304800"/>
            <a:ext cx="7086600" cy="6261839"/>
          </a:xfrm>
          <a:prstGeom prst="rect">
            <a:avLst/>
          </a:prstGeom>
        </p:spPr>
      </p:pic>
    </p:spTree>
    <p:extLst>
      <p:ext uri="{BB962C8B-B14F-4D97-AF65-F5344CB8AC3E}">
        <p14:creationId xmlns:p14="http://schemas.microsoft.com/office/powerpoint/2010/main" val="1789496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1428" t="9259" r="14034"/>
          <a:stretch/>
        </p:blipFill>
        <p:spPr>
          <a:xfrm>
            <a:off x="2209800" y="228600"/>
            <a:ext cx="4724400" cy="6329957"/>
          </a:xfrm>
          <a:prstGeom prst="rect">
            <a:avLst/>
          </a:prstGeom>
        </p:spPr>
      </p:pic>
    </p:spTree>
    <p:extLst>
      <p:ext uri="{BB962C8B-B14F-4D97-AF65-F5344CB8AC3E}">
        <p14:creationId xmlns:p14="http://schemas.microsoft.com/office/powerpoint/2010/main" val="3619639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5596" t="9375" r="22645" b="24331"/>
          <a:stretch/>
        </p:blipFill>
        <p:spPr>
          <a:xfrm>
            <a:off x="990600" y="381000"/>
            <a:ext cx="7458876" cy="6019800"/>
          </a:xfrm>
          <a:prstGeom prst="rect">
            <a:avLst/>
          </a:prstGeom>
        </p:spPr>
      </p:pic>
    </p:spTree>
    <p:extLst>
      <p:ext uri="{BB962C8B-B14F-4D97-AF65-F5344CB8AC3E}">
        <p14:creationId xmlns:p14="http://schemas.microsoft.com/office/powerpoint/2010/main" val="2379758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0967" t="12721" r="22309" b="44640"/>
          <a:stretch/>
        </p:blipFill>
        <p:spPr>
          <a:xfrm>
            <a:off x="1600199" y="1524000"/>
            <a:ext cx="6082227" cy="3766457"/>
          </a:xfrm>
          <a:prstGeom prst="rect">
            <a:avLst/>
          </a:prstGeom>
        </p:spPr>
      </p:pic>
    </p:spTree>
    <p:extLst>
      <p:ext uri="{BB962C8B-B14F-4D97-AF65-F5344CB8AC3E}">
        <p14:creationId xmlns:p14="http://schemas.microsoft.com/office/powerpoint/2010/main" val="947351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6135" t="46285" r="15546"/>
          <a:stretch/>
        </p:blipFill>
        <p:spPr>
          <a:xfrm>
            <a:off x="1295400" y="457200"/>
            <a:ext cx="6705602" cy="5867400"/>
          </a:xfrm>
          <a:prstGeom prst="rect">
            <a:avLst/>
          </a:prstGeom>
        </p:spPr>
      </p:pic>
    </p:spTree>
    <p:extLst>
      <p:ext uri="{BB962C8B-B14F-4D97-AF65-F5344CB8AC3E}">
        <p14:creationId xmlns:p14="http://schemas.microsoft.com/office/powerpoint/2010/main" val="42207750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456</TotalTime>
  <Words>1219</Words>
  <Application>Microsoft Office PowerPoint</Application>
  <PresentationFormat>On-screen Show (4:3)</PresentationFormat>
  <Paragraphs>91</Paragraphs>
  <Slides>25</Slides>
  <Notes>13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Apothecary</vt:lpstr>
      <vt:lpstr>education in Oconee</vt:lpstr>
      <vt:lpstr>PowerPoint Presentation</vt:lpstr>
      <vt:lpstr>Growth at a glance</vt:lpstr>
      <vt:lpstr>Free schools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colleges</vt:lpstr>
      <vt:lpstr>PowerPoint Presentation</vt:lpstr>
      <vt:lpstr>PowerPoint Presentation</vt:lpstr>
      <vt:lpstr>“Separate but equal”</vt:lpstr>
      <vt:lpstr>20th Century Strides</vt:lpstr>
      <vt:lpstr>PowerPoint Presentation</vt:lpstr>
      <vt:lpstr>PowerPoint Presentation</vt:lpstr>
      <vt:lpstr>Modern schools in oconee</vt:lpstr>
      <vt:lpstr>Did you know???</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in Oconee</dc:title>
  <dc:creator>Oconee Heritage Center</dc:creator>
  <cp:lastModifiedBy>Assistant Curator</cp:lastModifiedBy>
  <cp:revision>26</cp:revision>
  <dcterms:created xsi:type="dcterms:W3CDTF">2018-08-11T14:56:28Z</dcterms:created>
  <dcterms:modified xsi:type="dcterms:W3CDTF">2020-03-31T19:57:55Z</dcterms:modified>
</cp:coreProperties>
</file>