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8"/>
  </p:notesMasterIdLst>
  <p:sldIdLst>
    <p:sldId id="256" r:id="rId2"/>
    <p:sldId id="257" r:id="rId3"/>
    <p:sldId id="258" r:id="rId4"/>
    <p:sldId id="259" r:id="rId5"/>
    <p:sldId id="261" r:id="rId6"/>
    <p:sldId id="260" r:id="rId7"/>
    <p:sldId id="268" r:id="rId8"/>
    <p:sldId id="262" r:id="rId9"/>
    <p:sldId id="272" r:id="rId10"/>
    <p:sldId id="264" r:id="rId11"/>
    <p:sldId id="263" r:id="rId12"/>
    <p:sldId id="269" r:id="rId13"/>
    <p:sldId id="270" r:id="rId14"/>
    <p:sldId id="271"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zREEvmWew6Rv6E/mfS7DA==" hashData="vLWur34bTLyybZ/Szh9brF7k8cA="/>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25" autoAdjust="0"/>
  </p:normalViewPr>
  <p:slideViewPr>
    <p:cSldViewPr>
      <p:cViewPr>
        <p:scale>
          <a:sx n="55" d="100"/>
          <a:sy n="55" d="100"/>
        </p:scale>
        <p:origin x="-159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0CC5C-5EBE-4D67-AD92-B3EC8B02C3CC}" type="datetimeFigureOut">
              <a:rPr lang="en-US" smtClean="0"/>
              <a:t>3/31/2020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77499-5A67-4C67-A0F5-8BF1F2D7B20C}" type="slidenum">
              <a:rPr lang="en-US" smtClean="0"/>
              <a:t>‹#›</a:t>
            </a:fld>
            <a:endParaRPr lang="en-US"/>
          </a:p>
        </p:txBody>
      </p:sp>
    </p:spTree>
    <p:extLst>
      <p:ext uri="{BB962C8B-B14F-4D97-AF65-F5344CB8AC3E}">
        <p14:creationId xmlns:p14="http://schemas.microsoft.com/office/powerpoint/2010/main" val="200624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77499-5A67-4C67-A0F5-8BF1F2D7B20C}" type="slidenum">
              <a:rPr lang="en-US" smtClean="0"/>
              <a:t>1</a:t>
            </a:fld>
            <a:endParaRPr lang="en-US"/>
          </a:p>
        </p:txBody>
      </p:sp>
    </p:spTree>
    <p:extLst>
      <p:ext uri="{BB962C8B-B14F-4D97-AF65-F5344CB8AC3E}">
        <p14:creationId xmlns:p14="http://schemas.microsoft.com/office/powerpoint/2010/main" val="15706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From</a:t>
            </a:r>
            <a:r>
              <a:rPr lang="en-US" baseline="0" dirty="0" smtClean="0"/>
              <a:t> the late 1800s to the late 1900s Westminster had a bustling downtown.  With the railroad located across from the core commercial district, it made Westminster the place to go.  </a:t>
            </a:r>
          </a:p>
          <a:p>
            <a:pPr marL="171450" indent="-171450">
              <a:buFont typeface="Arial" panose="020B0604020202020204" pitchFamily="34" charset="0"/>
              <a:buChar char="•"/>
            </a:pPr>
            <a:r>
              <a:rPr lang="en-US" baseline="0" dirty="0" smtClean="0"/>
              <a:t>Movie theaters - the </a:t>
            </a:r>
            <a:r>
              <a:rPr lang="en-US" baseline="0" dirty="0" err="1" smtClean="0"/>
              <a:t>Broxy</a:t>
            </a:r>
            <a:endParaRPr lang="en-US" baseline="0" dirty="0" smtClean="0"/>
          </a:p>
          <a:p>
            <a:pPr marL="171450" indent="-171450">
              <a:buFont typeface="Arial" panose="020B0604020202020204" pitchFamily="34" charset="0"/>
              <a:buChar char="•"/>
            </a:pPr>
            <a:r>
              <a:rPr lang="en-US" baseline="0" dirty="0" smtClean="0"/>
              <a:t>Newspapers: Westminster Banner was the first newspaper.  Eventually, the Tugaloo Tribune opened in 1929, and in1952 it was sold to Seneca Journal.  In 1953 the Westminster News began.</a:t>
            </a:r>
          </a:p>
          <a:p>
            <a:pPr marL="171450" indent="-171450">
              <a:buFont typeface="Arial" panose="020B0604020202020204" pitchFamily="34" charset="0"/>
              <a:buChar char="•"/>
            </a:pPr>
            <a:r>
              <a:rPr lang="en-US" baseline="0" dirty="0" smtClean="0"/>
              <a:t>5&amp;10 (five &amp; dime) stores like Harper’s </a:t>
            </a:r>
          </a:p>
          <a:p>
            <a:pPr marL="171450" indent="-171450">
              <a:buFont typeface="Arial" panose="020B0604020202020204" pitchFamily="34" charset="0"/>
              <a:buChar char="•"/>
            </a:pPr>
            <a:r>
              <a:rPr lang="en-US" baseline="0" dirty="0" smtClean="0"/>
              <a:t>Piedmont Motor Company was the first car dealership in Westminster.            </a:t>
            </a: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10</a:t>
            </a:fld>
            <a:endParaRPr lang="en-US"/>
          </a:p>
        </p:txBody>
      </p:sp>
    </p:spTree>
    <p:extLst>
      <p:ext uri="{BB962C8B-B14F-4D97-AF65-F5344CB8AC3E}">
        <p14:creationId xmlns:p14="http://schemas.microsoft.com/office/powerpoint/2010/main" val="108207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England’s General Store was owned by the England family since the early 1900s</a:t>
            </a:r>
            <a:r>
              <a:rPr lang="en-US" baseline="0" dirty="0" smtClean="0"/>
              <a:t>.  Owned by W.L. “Luke” and then by his son W.J. “Dub”, the store was a cornerstone in the downtown area.  Dub never sold the last of anything so when he stopped buying merchandise to sell, the store became a museum of sorts.</a:t>
            </a:r>
          </a:p>
          <a:p>
            <a:pPr marL="171450" indent="-171450">
              <a:buFont typeface="Arial" panose="020B0604020202020204" pitchFamily="34" charset="0"/>
              <a:buChar char="•"/>
            </a:pPr>
            <a:r>
              <a:rPr lang="en-US" baseline="0" dirty="0" err="1" smtClean="0"/>
              <a:t>Stonecypher</a:t>
            </a:r>
            <a:r>
              <a:rPr lang="en-US" baseline="0" dirty="0" smtClean="0"/>
              <a:t> Drug Store opened in 1901 and was led by the first licensed pharmacist in Westminster, J. Henry </a:t>
            </a:r>
            <a:r>
              <a:rPr lang="en-US" baseline="0" dirty="0" err="1" smtClean="0"/>
              <a:t>Stonecypher</a:t>
            </a:r>
            <a:r>
              <a:rPr lang="en-US" baseline="0" dirty="0" smtClean="0"/>
              <a:t>.  Along with his brother, C. Henley, the drug store thrived and they were famed for developing a medicine for babies called Easy </a:t>
            </a:r>
            <a:r>
              <a:rPr lang="en-US" baseline="0" dirty="0" err="1" smtClean="0"/>
              <a:t>Teether</a:t>
            </a:r>
            <a:r>
              <a:rPr lang="en-US" baseline="0" dirty="0" smtClean="0"/>
              <a:t>.  Later this pharmacy became Crystal Drugs, and then it was purchased by Dr. Samuel Moon and became Moon’s Drug Store.</a:t>
            </a:r>
          </a:p>
          <a:p>
            <a:pPr marL="171450" indent="-171450">
              <a:buFont typeface="Arial" panose="020B0604020202020204" pitchFamily="34" charset="0"/>
              <a:buChar char="•"/>
            </a:pPr>
            <a:r>
              <a:rPr lang="en-US" baseline="0" dirty="0" smtClean="0"/>
              <a:t>Hotels located downtown: Mathewson Hotel, Mineral Springs Hotel, England Boarding House</a:t>
            </a: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11</a:t>
            </a:fld>
            <a:endParaRPr lang="en-US"/>
          </a:p>
        </p:txBody>
      </p:sp>
    </p:spTree>
    <p:extLst>
      <p:ext uri="{BB962C8B-B14F-4D97-AF65-F5344CB8AC3E}">
        <p14:creationId xmlns:p14="http://schemas.microsoft.com/office/powerpoint/2010/main" val="326137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Westminster</a:t>
            </a:r>
            <a:r>
              <a:rPr lang="en-US" baseline="0" dirty="0" smtClean="0"/>
              <a:t> Christian Church founded by Albert Zimmerman sometime before 1910.  It was located on the corner of Retreat and Augusta Streets.  Services lagged after the death of Zimmerman and in the 1930s the structure was torn down.</a:t>
            </a:r>
          </a:p>
          <a:p>
            <a:pPr marL="171450" indent="-171450">
              <a:buFont typeface="Arial" panose="020B0604020202020204" pitchFamily="34" charset="0"/>
              <a:buChar char="•"/>
            </a:pPr>
            <a:r>
              <a:rPr lang="en-US" baseline="0" dirty="0" smtClean="0"/>
              <a:t>First Baptist was formed in 1831, and was remnant of the original church founded by Andrew Brown in the early 1800s.</a:t>
            </a:r>
          </a:p>
          <a:p>
            <a:pPr marL="171450" indent="-171450">
              <a:buFont typeface="Arial" panose="020B0604020202020204" pitchFamily="34" charset="0"/>
              <a:buChar char="•"/>
            </a:pPr>
            <a:r>
              <a:rPr lang="en-US" baseline="0" dirty="0" smtClean="0"/>
              <a:t>Westminster Presbyterian Church was founded in 1882.  They conducted services in the Methodist church until the structure was completed in 1884.</a:t>
            </a: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12</a:t>
            </a:fld>
            <a:endParaRPr lang="en-US"/>
          </a:p>
        </p:txBody>
      </p:sp>
    </p:spTree>
    <p:extLst>
      <p:ext uri="{BB962C8B-B14F-4D97-AF65-F5344CB8AC3E}">
        <p14:creationId xmlns:p14="http://schemas.microsoft.com/office/powerpoint/2010/main" val="150865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1869 children</a:t>
            </a:r>
            <a:r>
              <a:rPr lang="en-US" baseline="0" dirty="0" smtClean="0"/>
              <a:t> attended school in a wooden building near where Walhalla and Abbey Streets meet today.</a:t>
            </a:r>
          </a:p>
          <a:p>
            <a:pPr marL="171450" indent="-171450">
              <a:buFont typeface="Arial" panose="020B0604020202020204" pitchFamily="34" charset="0"/>
              <a:buChar char="•"/>
            </a:pPr>
            <a:r>
              <a:rPr lang="en-US" baseline="0" dirty="0" smtClean="0"/>
              <a:t>The Bell Tower School was built in 1903 and was razed in the 1920s.</a:t>
            </a:r>
          </a:p>
          <a:p>
            <a:pPr marL="171450" indent="-171450">
              <a:buFont typeface="Arial" panose="020B0604020202020204" pitchFamily="34" charset="0"/>
              <a:buChar char="•"/>
            </a:pPr>
            <a:r>
              <a:rPr lang="en-US" baseline="0" dirty="0" smtClean="0"/>
              <a:t>Current College Street School complex began construction in the 1920s.  The school housed the high school until 1957 when the more modern Westminster High School was built.</a:t>
            </a:r>
          </a:p>
          <a:p>
            <a:pPr marL="171450" indent="-171450">
              <a:buFont typeface="Arial" panose="020B0604020202020204" pitchFamily="34" charset="0"/>
              <a:buChar char="•"/>
            </a:pPr>
            <a:r>
              <a:rPr lang="en-US" baseline="0" dirty="0" smtClean="0"/>
              <a:t>Westminster High School served the city children until 1982 when Westminster and </a:t>
            </a:r>
            <a:r>
              <a:rPr lang="en-US" baseline="0" dirty="0" err="1" smtClean="0"/>
              <a:t>Oakway</a:t>
            </a:r>
            <a:r>
              <a:rPr lang="en-US" baseline="0" dirty="0" smtClean="0"/>
              <a:t> High Schools combined to be called West-Oak High School.</a:t>
            </a:r>
          </a:p>
          <a:p>
            <a:pPr marL="171450" indent="-171450">
              <a:buFont typeface="Arial" panose="020B0604020202020204" pitchFamily="34" charset="0"/>
              <a:buChar char="•"/>
            </a:pPr>
            <a:r>
              <a:rPr lang="en-US" baseline="0" dirty="0" smtClean="0"/>
              <a:t>The Westminster Colored School was built as a two-room building in the early 1900s on Broad Street.  In 1952 the upper grades consolidated with East End High School in Seneca.  Westminster schools were totally integrated in 1969</a:t>
            </a:r>
          </a:p>
          <a:p>
            <a:pPr marL="171450" indent="-171450">
              <a:buFont typeface="Arial" panose="020B0604020202020204" pitchFamily="34" charset="0"/>
              <a:buChar char="•"/>
            </a:pPr>
            <a:r>
              <a:rPr lang="en-US" baseline="0" dirty="0" smtClean="0"/>
              <a:t>The Westminster </a:t>
            </a:r>
            <a:r>
              <a:rPr lang="en-US" baseline="0" dirty="0" err="1" smtClean="0"/>
              <a:t>Rosenwald</a:t>
            </a:r>
            <a:r>
              <a:rPr lang="en-US" baseline="0" dirty="0" smtClean="0"/>
              <a:t> School was completed in 1925 and was located on Butler Street.  It was razed in the 1950s and Hillcrest Elementary was constructed on the same site</a:t>
            </a:r>
          </a:p>
          <a:p>
            <a:pPr marL="171450" indent="-171450">
              <a:buFont typeface="Arial" panose="020B0604020202020204" pitchFamily="34" charset="0"/>
              <a:buChar char="•"/>
            </a:pPr>
            <a:r>
              <a:rPr lang="en-US" baseline="0" dirty="0" smtClean="0"/>
              <a:t>The Retreat </a:t>
            </a:r>
            <a:r>
              <a:rPr lang="en-US" baseline="0" dirty="0" err="1" smtClean="0"/>
              <a:t>Rosenwald</a:t>
            </a:r>
            <a:r>
              <a:rPr lang="en-US" baseline="0" dirty="0" smtClean="0"/>
              <a:t> is located beside Pleasant Hill Baptist Church along Highway 24.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13</a:t>
            </a:fld>
            <a:endParaRPr lang="en-US"/>
          </a:p>
        </p:txBody>
      </p:sp>
    </p:spTree>
    <p:extLst>
      <p:ext uri="{BB962C8B-B14F-4D97-AF65-F5344CB8AC3E}">
        <p14:creationId xmlns:p14="http://schemas.microsoft.com/office/powerpoint/2010/main" val="326743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err="1" smtClean="0"/>
              <a:t>Cheswell</a:t>
            </a:r>
            <a:r>
              <a:rPr lang="en-US" baseline="0" dirty="0" smtClean="0"/>
              <a:t> Manufacturing Company started its cotton mill business in 1900.</a:t>
            </a:r>
          </a:p>
          <a:p>
            <a:pPr marL="171450" indent="-171450">
              <a:buFont typeface="Arial" panose="020B0604020202020204" pitchFamily="34" charset="0"/>
              <a:buChar char="•"/>
            </a:pPr>
            <a:r>
              <a:rPr lang="en-US" baseline="0" dirty="0" smtClean="0"/>
              <a:t>W.E. </a:t>
            </a:r>
            <a:r>
              <a:rPr lang="en-US" baseline="0" dirty="0" err="1" smtClean="0"/>
              <a:t>Cheswell</a:t>
            </a:r>
            <a:r>
              <a:rPr lang="en-US" baseline="0" dirty="0" smtClean="0"/>
              <a:t> was superintendent at </a:t>
            </a:r>
            <a:r>
              <a:rPr lang="en-US" baseline="0" dirty="0" err="1" smtClean="0"/>
              <a:t>Newry</a:t>
            </a:r>
            <a:r>
              <a:rPr lang="en-US" baseline="0" dirty="0" smtClean="0"/>
              <a:t> at the same time he was founding his own mill in Westminster.</a:t>
            </a:r>
          </a:p>
          <a:p>
            <a:pPr marL="171450" indent="-171450">
              <a:buFont typeface="Arial" panose="020B0604020202020204" pitchFamily="34" charset="0"/>
              <a:buChar char="•"/>
            </a:pPr>
            <a:r>
              <a:rPr lang="en-US" baseline="0" dirty="0" smtClean="0"/>
              <a:t>In 1908 Oconee Mill took up the operations of the </a:t>
            </a:r>
            <a:r>
              <a:rPr lang="en-US" baseline="0" dirty="0" err="1" smtClean="0"/>
              <a:t>Cheswell</a:t>
            </a:r>
            <a:r>
              <a:rPr lang="en-US" baseline="0" dirty="0" smtClean="0"/>
              <a:t> Mill.</a:t>
            </a:r>
          </a:p>
          <a:p>
            <a:pPr marL="171450" indent="-171450">
              <a:buFont typeface="Arial" panose="020B0604020202020204" pitchFamily="34" charset="0"/>
              <a:buChar char="•"/>
            </a:pPr>
            <a:r>
              <a:rPr lang="en-US" baseline="0" dirty="0" smtClean="0"/>
              <a:t>Oconee Mill was in operation from 1908-1937.</a:t>
            </a:r>
          </a:p>
          <a:p>
            <a:pPr marL="171450" indent="-171450">
              <a:buFont typeface="Arial" panose="020B0604020202020204" pitchFamily="34" charset="0"/>
              <a:buChar char="•"/>
            </a:pPr>
            <a:r>
              <a:rPr lang="en-US" baseline="0" dirty="0" smtClean="0"/>
              <a:t>In 1938 Beacon industries took over production in the plant and remained an important employer in the town until 2002.</a:t>
            </a:r>
          </a:p>
          <a:p>
            <a:pPr marL="171450" indent="-171450">
              <a:buFont typeface="Arial" panose="020B0604020202020204" pitchFamily="34" charset="0"/>
              <a:buChar char="•"/>
            </a:pPr>
            <a:r>
              <a:rPr lang="en-US" baseline="0" dirty="0" smtClean="0"/>
              <a:t>For more information about the textile industry in Oconee County view the “Textiles in Oconee” presentation.</a:t>
            </a: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14</a:t>
            </a:fld>
            <a:endParaRPr lang="en-US"/>
          </a:p>
        </p:txBody>
      </p:sp>
    </p:spTree>
    <p:extLst>
      <p:ext uri="{BB962C8B-B14F-4D97-AF65-F5344CB8AC3E}">
        <p14:creationId xmlns:p14="http://schemas.microsoft.com/office/powerpoint/2010/main" val="2088694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Apple Festival was started in 1961 by Cecil Sandifer.</a:t>
            </a:r>
          </a:p>
          <a:p>
            <a:pPr marL="171450" indent="-171450">
              <a:buFont typeface="Arial" panose="020B0604020202020204" pitchFamily="34" charset="0"/>
              <a:buChar char="•"/>
            </a:pPr>
            <a:r>
              <a:rPr lang="en-US" dirty="0" smtClean="0"/>
              <a:t>Dignitaries from all over</a:t>
            </a:r>
            <a:r>
              <a:rPr lang="en-US" baseline="0" dirty="0" smtClean="0"/>
              <a:t> the state would come to participate in the parades.</a:t>
            </a:r>
          </a:p>
          <a:p>
            <a:pPr marL="171450" indent="-171450">
              <a:buFont typeface="Arial" panose="020B0604020202020204" pitchFamily="34" charset="0"/>
              <a:buChar char="•"/>
            </a:pPr>
            <a:r>
              <a:rPr lang="en-US" baseline="0" dirty="0" smtClean="0"/>
              <a:t>Apples were an important agricultural industry in Oconee County.  Apples grow very well in the nice mountain soil around the Long Creek and Westminster areas.  </a:t>
            </a:r>
          </a:p>
          <a:p>
            <a:pPr marL="171450" indent="-171450">
              <a:buFont typeface="Arial" panose="020B0604020202020204" pitchFamily="34" charset="0"/>
              <a:buChar char="•"/>
            </a:pPr>
            <a:r>
              <a:rPr lang="en-US" baseline="0" dirty="0" smtClean="0"/>
              <a:t>Oconee’s climate allowed for apples to be on the market well before other apple producing areas.</a:t>
            </a:r>
          </a:p>
          <a:p>
            <a:pPr marL="171450" indent="-171450">
              <a:buFont typeface="Arial" panose="020B0604020202020204" pitchFamily="34" charset="0"/>
              <a:buChar char="•"/>
            </a:pPr>
            <a:r>
              <a:rPr lang="en-US" baseline="0" dirty="0" smtClean="0"/>
              <a:t>In the 1980s, several bad frost seasons along with mass refrigeration sent Oconee apple industry into a downturn.</a:t>
            </a:r>
          </a:p>
          <a:p>
            <a:pPr marL="171450" indent="-171450">
              <a:buFont typeface="Arial" panose="020B0604020202020204" pitchFamily="34" charset="0"/>
              <a:buChar char="•"/>
            </a:pPr>
            <a:r>
              <a:rPr lang="en-US" baseline="0" dirty="0" smtClean="0"/>
              <a:t>For more information about the apple industry in Oconee see the “Edible History: Apples in Oconee” presentation.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15</a:t>
            </a:fld>
            <a:endParaRPr lang="en-US"/>
          </a:p>
        </p:txBody>
      </p:sp>
    </p:spTree>
    <p:extLst>
      <p:ext uri="{BB962C8B-B14F-4D97-AF65-F5344CB8AC3E}">
        <p14:creationId xmlns:p14="http://schemas.microsoft.com/office/powerpoint/2010/main" val="18781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Although the</a:t>
            </a:r>
            <a:r>
              <a:rPr lang="en-US" baseline="0" dirty="0" smtClean="0"/>
              <a:t> city has experienced tough times since several industrial plants have closed, the city is poised for revitalization and community growth.</a:t>
            </a:r>
          </a:p>
          <a:p>
            <a:pPr marL="171450" indent="-171450">
              <a:buFont typeface="Arial" panose="020B0604020202020204" pitchFamily="34" charset="0"/>
              <a:buChar char="•"/>
            </a:pPr>
            <a:r>
              <a:rPr lang="en-US" baseline="0" dirty="0" smtClean="0"/>
              <a:t>Organizations like the Westminster Area Historic Preservation Society, Oconee History Museum, Rotary Club, and the Lazy Daisy Garden Club help in revitalize the town and preserve its history and character.</a:t>
            </a:r>
          </a:p>
          <a:p>
            <a:pPr marL="171450" indent="-171450">
              <a:buFont typeface="Arial" panose="020B0604020202020204" pitchFamily="34" charset="0"/>
              <a:buChar char="•"/>
            </a:pPr>
            <a:r>
              <a:rPr lang="en-US" baseline="0" dirty="0" smtClean="0"/>
              <a:t>New organizations like the Westminster Music Center and Gateway Arts Center bring new people in to town through arts and culture.</a:t>
            </a: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16</a:t>
            </a:fld>
            <a:endParaRPr lang="en-US"/>
          </a:p>
        </p:txBody>
      </p:sp>
    </p:spTree>
    <p:extLst>
      <p:ext uri="{BB962C8B-B14F-4D97-AF65-F5344CB8AC3E}">
        <p14:creationId xmlns:p14="http://schemas.microsoft.com/office/powerpoint/2010/main" val="17490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77499-5A67-4C67-A0F5-8BF1F2D7B20C}" type="slidenum">
              <a:rPr lang="en-US" smtClean="0"/>
              <a:t>2</a:t>
            </a:fld>
            <a:endParaRPr lang="en-US"/>
          </a:p>
        </p:txBody>
      </p:sp>
    </p:spTree>
    <p:extLst>
      <p:ext uri="{BB962C8B-B14F-4D97-AF65-F5344CB8AC3E}">
        <p14:creationId xmlns:p14="http://schemas.microsoft.com/office/powerpoint/2010/main" val="34456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Up until the late 1700s,</a:t>
            </a:r>
            <a:r>
              <a:rPr lang="en-US" baseline="0" dirty="0" smtClean="0"/>
              <a:t> the Cherokee dominated this landscape.  No Cherokee towns are directly documented in Westminster, but the outer areas of </a:t>
            </a:r>
            <a:r>
              <a:rPr lang="en-US" baseline="0" dirty="0" err="1" smtClean="0"/>
              <a:t>Chauga</a:t>
            </a:r>
            <a:r>
              <a:rPr lang="en-US" baseline="0" dirty="0" smtClean="0"/>
              <a:t>, Tugaloo, </a:t>
            </a:r>
            <a:r>
              <a:rPr lang="en-US" baseline="0" dirty="0" err="1" smtClean="0"/>
              <a:t>Toxaway</a:t>
            </a:r>
            <a:r>
              <a:rPr lang="en-US" baseline="0" dirty="0" smtClean="0"/>
              <a:t>, </a:t>
            </a:r>
            <a:r>
              <a:rPr lang="en-US" baseline="0" dirty="0" err="1" smtClean="0"/>
              <a:t>Brasstown</a:t>
            </a:r>
            <a:r>
              <a:rPr lang="en-US" baseline="0" dirty="0" smtClean="0"/>
              <a:t>,  </a:t>
            </a:r>
            <a:r>
              <a:rPr lang="en-US" baseline="0" dirty="0" err="1" smtClean="0"/>
              <a:t>etc</a:t>
            </a:r>
            <a:r>
              <a:rPr lang="en-US" baseline="0" dirty="0" smtClean="0"/>
              <a:t>… existed as part of the Cherokee lower towns.</a:t>
            </a:r>
          </a:p>
          <a:p>
            <a:pPr marL="171450" indent="-171450">
              <a:buFont typeface="Arial" panose="020B0604020202020204" pitchFamily="34" charset="0"/>
              <a:buChar char="•"/>
            </a:pPr>
            <a:r>
              <a:rPr lang="en-US" baseline="0" dirty="0" smtClean="0"/>
              <a:t>After the American Revolution and into the early 1800s settlers came into the area to start farms. </a:t>
            </a:r>
          </a:p>
          <a:p>
            <a:pPr marL="171450" indent="-171450">
              <a:buFont typeface="Arial" panose="020B0604020202020204" pitchFamily="34" charset="0"/>
              <a:buChar char="•"/>
            </a:pPr>
            <a:r>
              <a:rPr lang="en-US" baseline="0" dirty="0" smtClean="0"/>
              <a:t>In 1803 a missionary, Reverend Andrew Brown, established a Presbyterian church in a log building on 7 acres of land donated by Oliver Green.  The location is in the approximate area of First Baptist Church.  He named it Westminster Presbyterian Church after Westminster Abbey in England.  Later, it became a Union church where other religious denominations met on Sundays.</a:t>
            </a:r>
          </a:p>
          <a:p>
            <a:pPr marL="171450" indent="-171450">
              <a:buFont typeface="Arial" panose="020B0604020202020204" pitchFamily="34" charset="0"/>
              <a:buChar char="•"/>
            </a:pPr>
            <a:r>
              <a:rPr lang="en-US" baseline="0" dirty="0" smtClean="0"/>
              <a:t>Other small local communities were being established Bachelor’s Retreat in 1827, Fair Play 1833, Colonels Fork 1850, Richland 1854.</a:t>
            </a:r>
            <a:endParaRPr lang="en-US" dirty="0" smtClean="0"/>
          </a:p>
          <a:p>
            <a:pPr marL="171450" indent="-171450">
              <a:buFont typeface="Arial" panose="020B0604020202020204" pitchFamily="34" charset="0"/>
              <a:buChar char="•"/>
            </a:pPr>
            <a:r>
              <a:rPr lang="en-US" dirty="0" smtClean="0"/>
              <a:t>Most</a:t>
            </a:r>
            <a:r>
              <a:rPr lang="en-US" baseline="0" dirty="0" smtClean="0"/>
              <a:t> of this area consisted of small farms with a church and/or post office in the community.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3</a:t>
            </a:fld>
            <a:endParaRPr lang="en-US"/>
          </a:p>
        </p:txBody>
      </p:sp>
    </p:spTree>
    <p:extLst>
      <p:ext uri="{BB962C8B-B14F-4D97-AF65-F5344CB8AC3E}">
        <p14:creationId xmlns:p14="http://schemas.microsoft.com/office/powerpoint/2010/main" val="24511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After the Civil War, the</a:t>
            </a:r>
            <a:r>
              <a:rPr lang="en-US" baseline="0" dirty="0" smtClean="0"/>
              <a:t> Airline Railroad was constructed to make a direct connection from Richmond, VA, to Charlotte, NC, to Atlanta, GA.</a:t>
            </a:r>
          </a:p>
          <a:p>
            <a:pPr marL="171450" indent="-171450">
              <a:buFont typeface="Arial" panose="020B0604020202020204" pitchFamily="34" charset="0"/>
              <a:buChar char="•"/>
            </a:pPr>
            <a:r>
              <a:rPr lang="en-US" baseline="0" dirty="0" smtClean="0"/>
              <a:t>Surveying for the Westminster portion of the railroad occurred in 1868-69, shortly after Oconee County was officially established in 1868.</a:t>
            </a:r>
          </a:p>
          <a:p>
            <a:pPr marL="171450" indent="-171450">
              <a:buFont typeface="Arial" panose="020B0604020202020204" pitchFamily="34" charset="0"/>
              <a:buChar char="•"/>
            </a:pPr>
            <a:r>
              <a:rPr lang="en-US" baseline="0" dirty="0" smtClean="0"/>
              <a:t>Albert Zimmerman and his brother and brother-in-law were contracted to clear a 100-foot right of way for the railroad.</a:t>
            </a:r>
          </a:p>
          <a:p>
            <a:pPr marL="171450" indent="-171450">
              <a:buFont typeface="Arial" panose="020B0604020202020204" pitchFamily="34" charset="0"/>
              <a:buChar char="•"/>
            </a:pPr>
            <a:r>
              <a:rPr lang="en-US" baseline="0" dirty="0" smtClean="0"/>
              <a:t>In 1873, the railroad was nearly complete except for the bridge over the Tugaloo River.  People and freight had to be carried across the river by ferry to an awaiting train on the other side. </a:t>
            </a:r>
          </a:p>
          <a:p>
            <a:pPr marL="171450" indent="-171450">
              <a:buFont typeface="Arial" panose="020B0604020202020204" pitchFamily="34" charset="0"/>
              <a:buChar char="•"/>
            </a:pPr>
            <a:r>
              <a:rPr lang="en-US" baseline="0" dirty="0" smtClean="0"/>
              <a:t>In 1874 the first railway depot opened.</a:t>
            </a:r>
          </a:p>
          <a:p>
            <a:pPr marL="171450" indent="-171450">
              <a:buFont typeface="Arial" panose="020B0604020202020204" pitchFamily="34" charset="0"/>
              <a:buChar char="•"/>
            </a:pPr>
            <a:r>
              <a:rPr lang="en-US" baseline="0" dirty="0" smtClean="0"/>
              <a:t>As the railroad neared completion people were jubilant for all the prosperity that the railroad was going to bring the area.</a:t>
            </a: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4</a:t>
            </a:fld>
            <a:endParaRPr lang="en-US"/>
          </a:p>
        </p:txBody>
      </p:sp>
    </p:spTree>
    <p:extLst>
      <p:ext uri="{BB962C8B-B14F-4D97-AF65-F5344CB8AC3E}">
        <p14:creationId xmlns:p14="http://schemas.microsoft.com/office/powerpoint/2010/main" val="297296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Without the steadfast</a:t>
            </a:r>
            <a:r>
              <a:rPr lang="en-US" baseline="0" dirty="0" smtClean="0"/>
              <a:t> work of Albert Zimmerman, Westminster would not have existed.</a:t>
            </a:r>
          </a:p>
          <a:p>
            <a:pPr marL="171450" indent="-171450">
              <a:buFont typeface="Arial" panose="020B0604020202020204" pitchFamily="34" charset="0"/>
              <a:buChar char="•"/>
            </a:pPr>
            <a:r>
              <a:rPr lang="en-US" baseline="0" dirty="0" smtClean="0"/>
              <a:t>In 1866 he moved to the </a:t>
            </a:r>
            <a:r>
              <a:rPr lang="en-US" baseline="0" dirty="0" err="1" smtClean="0"/>
              <a:t>Coneross</a:t>
            </a:r>
            <a:r>
              <a:rPr lang="en-US" baseline="0" dirty="0" smtClean="0"/>
              <a:t> area of Oconee from Newberry, SC, after serving in the Confederate Army in the Civil War.</a:t>
            </a:r>
          </a:p>
          <a:p>
            <a:pPr marL="171450" indent="-171450">
              <a:buFont typeface="Arial" panose="020B0604020202020204" pitchFamily="34" charset="0"/>
              <a:buChar char="•"/>
            </a:pPr>
            <a:r>
              <a:rPr lang="en-US" baseline="0" dirty="0" smtClean="0"/>
              <a:t>His family did a lot to clear the railroad right of way.</a:t>
            </a:r>
          </a:p>
        </p:txBody>
      </p:sp>
      <p:sp>
        <p:nvSpPr>
          <p:cNvPr id="4" name="Slide Number Placeholder 3"/>
          <p:cNvSpPr>
            <a:spLocks noGrp="1"/>
          </p:cNvSpPr>
          <p:nvPr>
            <p:ph type="sldNum" sz="quarter" idx="10"/>
          </p:nvPr>
        </p:nvSpPr>
        <p:spPr/>
        <p:txBody>
          <a:bodyPr/>
          <a:lstStyle/>
          <a:p>
            <a:fld id="{ED577499-5A67-4C67-A0F5-8BF1F2D7B20C}" type="slidenum">
              <a:rPr lang="en-US" smtClean="0"/>
              <a:t>5</a:t>
            </a:fld>
            <a:endParaRPr lang="en-US"/>
          </a:p>
        </p:txBody>
      </p:sp>
    </p:spTree>
    <p:extLst>
      <p:ext uri="{BB962C8B-B14F-4D97-AF65-F5344CB8AC3E}">
        <p14:creationId xmlns:p14="http://schemas.microsoft.com/office/powerpoint/2010/main" val="347571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As the railroad was finishing completion, prospects were good to build a town.</a:t>
            </a:r>
          </a:p>
          <a:p>
            <a:pPr marL="171450" indent="-171450">
              <a:buFont typeface="Arial" panose="020B0604020202020204" pitchFamily="34" charset="0"/>
              <a:buChar char="•"/>
            </a:pPr>
            <a:r>
              <a:rPr lang="en-US" baseline="0" dirty="0" smtClean="0"/>
              <a:t>Dr. James Johns and Zimmerman bought 25 acres of land from Robert Stuckey and surveyed it out into streets and town lots.</a:t>
            </a:r>
          </a:p>
          <a:p>
            <a:pPr marL="171450" indent="-171450">
              <a:buFont typeface="Arial" panose="020B0604020202020204" pitchFamily="34" charset="0"/>
              <a:buChar char="•"/>
            </a:pPr>
            <a:r>
              <a:rPr lang="en-US" baseline="0" dirty="0" smtClean="0"/>
              <a:t>Zimmerman built the first house and the first store in Westminster.</a:t>
            </a:r>
          </a:p>
          <a:p>
            <a:pPr marL="171450" indent="-171450">
              <a:buFont typeface="Arial" panose="020B0604020202020204" pitchFamily="34" charset="0"/>
              <a:buChar char="•"/>
            </a:pPr>
            <a:r>
              <a:rPr lang="en-US" dirty="0" smtClean="0"/>
              <a:t>Westminster was incorporated March 17, 1875.</a:t>
            </a:r>
          </a:p>
          <a:p>
            <a:pPr marL="171450" indent="-171450">
              <a:buFont typeface="Arial" panose="020B0604020202020204" pitchFamily="34" charset="0"/>
              <a:buChar char="•"/>
            </a:pPr>
            <a:r>
              <a:rPr lang="en-US" dirty="0" smtClean="0"/>
              <a:t>Albert Zimmerman served as the first Mayor of Westminster.</a:t>
            </a: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6</a:t>
            </a:fld>
            <a:endParaRPr lang="en-US"/>
          </a:p>
        </p:txBody>
      </p:sp>
    </p:spTree>
    <p:extLst>
      <p:ext uri="{BB962C8B-B14F-4D97-AF65-F5344CB8AC3E}">
        <p14:creationId xmlns:p14="http://schemas.microsoft.com/office/powerpoint/2010/main" val="204334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77499-5A67-4C67-A0F5-8BF1F2D7B20C}" type="slidenum">
              <a:rPr lang="en-US" smtClean="0"/>
              <a:t>7</a:t>
            </a:fld>
            <a:endParaRPr lang="en-US"/>
          </a:p>
        </p:txBody>
      </p:sp>
    </p:spTree>
    <p:extLst>
      <p:ext uri="{BB962C8B-B14F-4D97-AF65-F5344CB8AC3E}">
        <p14:creationId xmlns:p14="http://schemas.microsoft.com/office/powerpoint/2010/main" val="309002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77499-5A67-4C67-A0F5-8BF1F2D7B20C}" type="slidenum">
              <a:rPr lang="en-US" smtClean="0"/>
              <a:t>8</a:t>
            </a:fld>
            <a:endParaRPr lang="en-US"/>
          </a:p>
        </p:txBody>
      </p:sp>
    </p:spTree>
    <p:extLst>
      <p:ext uri="{BB962C8B-B14F-4D97-AF65-F5344CB8AC3E}">
        <p14:creationId xmlns:p14="http://schemas.microsoft.com/office/powerpoint/2010/main" val="395447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Original depot was constructed in 1885.</a:t>
            </a:r>
          </a:p>
          <a:p>
            <a:pPr marL="171450" indent="-171450">
              <a:buFont typeface="Arial" panose="020B0604020202020204" pitchFamily="34" charset="0"/>
              <a:buChar char="•"/>
            </a:pPr>
            <a:r>
              <a:rPr lang="en-US" dirty="0" smtClean="0"/>
              <a:t>Passenger services were discontinued in 1970.</a:t>
            </a:r>
          </a:p>
          <a:p>
            <a:pPr marL="171450" indent="-171450">
              <a:buFont typeface="Arial" panose="020B0604020202020204" pitchFamily="34" charset="0"/>
              <a:buChar char="•"/>
            </a:pPr>
            <a:r>
              <a:rPr lang="en-US" dirty="0" smtClean="0"/>
              <a:t>In</a:t>
            </a:r>
            <a:r>
              <a:rPr lang="en-US" baseline="0" dirty="0" smtClean="0"/>
              <a:t> 2006, the building that was constructed in 1916 was burned down by an arsonist.  The community really wanted to restore the building so funds were raised to recreate this beautiful building. </a:t>
            </a:r>
          </a:p>
          <a:p>
            <a:pPr marL="171450" indent="-171450">
              <a:buFont typeface="Arial" panose="020B0604020202020204" pitchFamily="34" charset="0"/>
              <a:buChar char="•"/>
            </a:pPr>
            <a:r>
              <a:rPr lang="en-US" baseline="0" dirty="0" smtClean="0"/>
              <a:t>The Southern Railway was the main line for freight and passengers in the early 1900s.</a:t>
            </a:r>
            <a:endParaRPr lang="en-US" dirty="0"/>
          </a:p>
        </p:txBody>
      </p:sp>
      <p:sp>
        <p:nvSpPr>
          <p:cNvPr id="4" name="Slide Number Placeholder 3"/>
          <p:cNvSpPr>
            <a:spLocks noGrp="1"/>
          </p:cNvSpPr>
          <p:nvPr>
            <p:ph type="sldNum" sz="quarter" idx="10"/>
          </p:nvPr>
        </p:nvSpPr>
        <p:spPr/>
        <p:txBody>
          <a:bodyPr/>
          <a:lstStyle/>
          <a:p>
            <a:fld id="{ED577499-5A67-4C67-A0F5-8BF1F2D7B20C}" type="slidenum">
              <a:rPr lang="en-US" smtClean="0"/>
              <a:t>9</a:t>
            </a:fld>
            <a:endParaRPr lang="en-US"/>
          </a:p>
        </p:txBody>
      </p:sp>
    </p:spTree>
    <p:extLst>
      <p:ext uri="{BB962C8B-B14F-4D97-AF65-F5344CB8AC3E}">
        <p14:creationId xmlns:p14="http://schemas.microsoft.com/office/powerpoint/2010/main" val="182962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64B79C2-58D3-4DC2-A9A7-D140404594E1}"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AD38-FA19-413D-800E-6806B0C02733}"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4B79C2-58D3-4DC2-A9A7-D140404594E1}"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AD38-FA19-413D-800E-6806B0C027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4B79C2-58D3-4DC2-A9A7-D140404594E1}" type="datetimeFigureOut">
              <a:rPr lang="en-US" smtClean="0"/>
              <a:t>3/31/2020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F90AD38-FA19-413D-800E-6806B0C027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4B79C2-58D3-4DC2-A9A7-D140404594E1}"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AD38-FA19-413D-800E-6806B0C027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4B79C2-58D3-4DC2-A9A7-D140404594E1}"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AD38-FA19-413D-800E-6806B0C027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4B79C2-58D3-4DC2-A9A7-D140404594E1}"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AD38-FA19-413D-800E-6806B0C027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64B79C2-58D3-4DC2-A9A7-D140404594E1}"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0AD38-FA19-413D-800E-6806B0C027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4B79C2-58D3-4DC2-A9A7-D140404594E1}"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0AD38-FA19-413D-800E-6806B0C027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B79C2-58D3-4DC2-A9A7-D140404594E1}"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0AD38-FA19-413D-800E-6806B0C027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4B79C2-58D3-4DC2-A9A7-D140404594E1}"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AD38-FA19-413D-800E-6806B0C02733}"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64B79C2-58D3-4DC2-A9A7-D140404594E1}" type="datetimeFigureOut">
              <a:rPr lang="en-US" smtClean="0"/>
              <a:t>3/31/2020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F90AD38-FA19-413D-800E-6806B0C0273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64B79C2-58D3-4DC2-A9A7-D140404594E1}" type="datetimeFigureOut">
              <a:rPr lang="en-US" smtClean="0"/>
              <a:t>3/31/2020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F90AD38-FA19-413D-800E-6806B0C027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543800" cy="2152650"/>
          </a:xfrm>
        </p:spPr>
        <p:txBody>
          <a:bodyPr/>
          <a:lstStyle/>
          <a:p>
            <a:r>
              <a:rPr lang="en-US" dirty="0" smtClean="0"/>
              <a:t>History of Westminster, SC</a:t>
            </a:r>
            <a:endParaRPr lang="en-US" dirty="0"/>
          </a:p>
        </p:txBody>
      </p:sp>
      <p:sp>
        <p:nvSpPr>
          <p:cNvPr id="3" name="Subtitle 2"/>
          <p:cNvSpPr>
            <a:spLocks noGrp="1"/>
          </p:cNvSpPr>
          <p:nvPr>
            <p:ph type="subTitle" idx="1"/>
          </p:nvPr>
        </p:nvSpPr>
        <p:spPr>
          <a:xfrm>
            <a:off x="2057400" y="4114800"/>
            <a:ext cx="6172200" cy="685800"/>
          </a:xfrm>
        </p:spPr>
        <p:txBody>
          <a:bodyPr>
            <a:noAutofit/>
          </a:bodyPr>
          <a:lstStyle/>
          <a:p>
            <a:r>
              <a:rPr lang="en-US" dirty="0" smtClean="0"/>
              <a:t>Jennifer Moss</a:t>
            </a:r>
          </a:p>
          <a:p>
            <a:r>
              <a:rPr lang="en-US" dirty="0" smtClean="0"/>
              <a:t>Assistant Curator/Education Specialist</a:t>
            </a:r>
          </a:p>
          <a:p>
            <a:r>
              <a:rPr lang="en-US" dirty="0" smtClean="0"/>
              <a:t>Oconee History Museum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5715000"/>
            <a:ext cx="3200400" cy="1045464"/>
          </a:xfrm>
          <a:prstGeom prst="rect">
            <a:avLst/>
          </a:prstGeom>
        </p:spPr>
      </p:pic>
    </p:spTree>
    <p:extLst>
      <p:ext uri="{BB962C8B-B14F-4D97-AF65-F5344CB8AC3E}">
        <p14:creationId xmlns:p14="http://schemas.microsoft.com/office/powerpoint/2010/main" val="254669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Downtown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743200"/>
            <a:ext cx="4223820" cy="281940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4939" r="16562" b="14483"/>
          <a:stretch/>
        </p:blipFill>
        <p:spPr>
          <a:xfrm>
            <a:off x="4724399" y="1828800"/>
            <a:ext cx="4157133" cy="4840351"/>
          </a:xfrm>
          <a:prstGeom prst="rect">
            <a:avLst/>
          </a:prstGeom>
        </p:spPr>
      </p:pic>
    </p:spTree>
    <p:extLst>
      <p:ext uri="{BB962C8B-B14F-4D97-AF65-F5344CB8AC3E}">
        <p14:creationId xmlns:p14="http://schemas.microsoft.com/office/powerpoint/2010/main" val="1104748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Downtown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81600" y="1981200"/>
            <a:ext cx="2809702" cy="433093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905000"/>
            <a:ext cx="2971800" cy="4576572"/>
          </a:xfrm>
          <a:prstGeom prst="rect">
            <a:avLst/>
          </a:prstGeom>
        </p:spPr>
      </p:pic>
    </p:spTree>
    <p:extLst>
      <p:ext uri="{BB962C8B-B14F-4D97-AF65-F5344CB8AC3E}">
        <p14:creationId xmlns:p14="http://schemas.microsoft.com/office/powerpoint/2010/main" val="1452542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743200"/>
            <a:ext cx="3810000" cy="24098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522" y="533400"/>
            <a:ext cx="3810000" cy="2857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276600"/>
            <a:ext cx="2674620" cy="3429000"/>
          </a:xfrm>
          <a:prstGeom prst="rect">
            <a:avLst/>
          </a:prstGeom>
        </p:spPr>
      </p:pic>
    </p:spTree>
    <p:extLst>
      <p:ext uri="{BB962C8B-B14F-4D97-AF65-F5344CB8AC3E}">
        <p14:creationId xmlns:p14="http://schemas.microsoft.com/office/powerpoint/2010/main" val="25681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3352800"/>
            <a:ext cx="4191000" cy="257447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434846"/>
            <a:ext cx="3776242" cy="2464308"/>
          </a:xfrm>
          <a:prstGeom prst="rect">
            <a:avLst/>
          </a:prstGeom>
        </p:spPr>
      </p:pic>
    </p:spTree>
    <p:extLst>
      <p:ext uri="{BB962C8B-B14F-4D97-AF65-F5344CB8AC3E}">
        <p14:creationId xmlns:p14="http://schemas.microsoft.com/office/powerpoint/2010/main" val="498851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2286000"/>
            <a:ext cx="4468368" cy="381746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743200"/>
            <a:ext cx="4319351" cy="2835402"/>
          </a:xfrm>
          <a:prstGeom prst="rect">
            <a:avLst/>
          </a:prstGeom>
        </p:spPr>
      </p:pic>
    </p:spTree>
    <p:extLst>
      <p:ext uri="{BB962C8B-B14F-4D97-AF65-F5344CB8AC3E}">
        <p14:creationId xmlns:p14="http://schemas.microsoft.com/office/powerpoint/2010/main" val="142970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Apples Are Important to Westminster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2670" y="1774825"/>
            <a:ext cx="3278659" cy="4625975"/>
          </a:xfrm>
        </p:spPr>
      </p:pic>
    </p:spTree>
    <p:extLst>
      <p:ext uri="{BB962C8B-B14F-4D97-AF65-F5344CB8AC3E}">
        <p14:creationId xmlns:p14="http://schemas.microsoft.com/office/powerpoint/2010/main" val="3127552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Westminster at Present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1700" y="2288107"/>
            <a:ext cx="4800600" cy="3599411"/>
          </a:xfrm>
        </p:spPr>
      </p:pic>
    </p:spTree>
    <p:extLst>
      <p:ext uri="{BB962C8B-B14F-4D97-AF65-F5344CB8AC3E}">
        <p14:creationId xmlns:p14="http://schemas.microsoft.com/office/powerpoint/2010/main" val="328875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Westminster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600200"/>
            <a:ext cx="7487908" cy="4953000"/>
          </a:xfrm>
        </p:spPr>
      </p:pic>
    </p:spTree>
    <p:extLst>
      <p:ext uri="{BB962C8B-B14F-4D97-AF65-F5344CB8AC3E}">
        <p14:creationId xmlns:p14="http://schemas.microsoft.com/office/powerpoint/2010/main" val="82504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Before the Railroad</a:t>
            </a:r>
            <a:endParaRPr lang="en-US"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4407" y="1774825"/>
            <a:ext cx="3955185" cy="4625975"/>
          </a:xfrm>
        </p:spPr>
      </p:pic>
    </p:spTree>
    <p:extLst>
      <p:ext uri="{BB962C8B-B14F-4D97-AF65-F5344CB8AC3E}">
        <p14:creationId xmlns:p14="http://schemas.microsoft.com/office/powerpoint/2010/main" val="364174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Coming of the Railroad</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8200" y="2438400"/>
            <a:ext cx="4380807" cy="3183775"/>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95600"/>
            <a:ext cx="4084320" cy="2426208"/>
          </a:xfrm>
          <a:prstGeom prst="rect">
            <a:avLst/>
          </a:prstGeom>
        </p:spPr>
      </p:pic>
    </p:spTree>
    <p:extLst>
      <p:ext uri="{BB962C8B-B14F-4D97-AF65-F5344CB8AC3E}">
        <p14:creationId xmlns:p14="http://schemas.microsoft.com/office/powerpoint/2010/main" val="426081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Albert Zimmerman: Founder</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90800" y="1600200"/>
            <a:ext cx="390144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524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the Town</a:t>
            </a:r>
            <a:endParaRPr lang="en-US" dirty="0"/>
          </a:p>
        </p:txBody>
      </p:sp>
      <p:sp>
        <p:nvSpPr>
          <p:cNvPr id="3" name="Content Placeholder 2"/>
          <p:cNvSpPr>
            <a:spLocks noGrp="1"/>
          </p:cNvSpPr>
          <p:nvPr>
            <p:ph idx="1"/>
          </p:nvPr>
        </p:nvSpPr>
        <p:spPr/>
        <p:txBody>
          <a:bodyPr/>
          <a:lstStyle/>
          <a:p>
            <a:r>
              <a:rPr lang="en-US" dirty="0" smtClean="0"/>
              <a:t>Westminster was incorporated on March 17, 1875</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276600"/>
            <a:ext cx="4974336" cy="3218688"/>
          </a:xfrm>
          <a:prstGeom prst="rect">
            <a:avLst/>
          </a:prstGeom>
        </p:spPr>
      </p:pic>
    </p:spTree>
    <p:extLst>
      <p:ext uri="{BB962C8B-B14F-4D97-AF65-F5344CB8AC3E}">
        <p14:creationId xmlns:p14="http://schemas.microsoft.com/office/powerpoint/2010/main" val="14276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1924 Sanborn Map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3092" y="1774825"/>
            <a:ext cx="4037815" cy="4625975"/>
          </a:xfrm>
        </p:spPr>
      </p:pic>
    </p:spTree>
    <p:extLst>
      <p:ext uri="{BB962C8B-B14F-4D97-AF65-F5344CB8AC3E}">
        <p14:creationId xmlns:p14="http://schemas.microsoft.com/office/powerpoint/2010/main" val="995980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Westminster Firsts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a:t>
            </a:r>
            <a:r>
              <a:rPr lang="en-US" baseline="30000" dirty="0" smtClean="0"/>
              <a:t>st</a:t>
            </a:r>
            <a:r>
              <a:rPr lang="en-US" dirty="0" smtClean="0"/>
              <a:t> Post Office opens in 1874</a:t>
            </a:r>
          </a:p>
          <a:p>
            <a:r>
              <a:rPr lang="en-US" dirty="0" smtClean="0"/>
              <a:t>First store owned by Dr. Johns and Albert Zimmerman opens in 1875</a:t>
            </a:r>
          </a:p>
          <a:p>
            <a:r>
              <a:rPr lang="en-US" dirty="0" smtClean="0"/>
              <a:t>First textile mill, Southern Shuttle and Bobbin,  opens in 1895 </a:t>
            </a:r>
          </a:p>
          <a:p>
            <a:r>
              <a:rPr lang="en-US" dirty="0" smtClean="0"/>
              <a:t>First town park opens in 1902</a:t>
            </a:r>
          </a:p>
          <a:p>
            <a:r>
              <a:rPr lang="en-US" dirty="0" smtClean="0"/>
              <a:t>First electric substation constructed in 1915</a:t>
            </a:r>
          </a:p>
          <a:p>
            <a:r>
              <a:rPr lang="en-US" dirty="0" smtClean="0"/>
              <a:t>In 1918 double tracks on the railroad were completed and 4 underpasses were built</a:t>
            </a:r>
          </a:p>
          <a:p>
            <a:r>
              <a:rPr lang="en-US" dirty="0" smtClean="0"/>
              <a:t>Main St was first paved in 1925</a:t>
            </a:r>
          </a:p>
          <a:p>
            <a:r>
              <a:rPr lang="en-US" dirty="0" smtClean="0"/>
              <a:t>First SC Apple Festival was held in 1961</a:t>
            </a:r>
            <a:endParaRPr lang="en-US" dirty="0"/>
          </a:p>
        </p:txBody>
      </p:sp>
    </p:spTree>
    <p:extLst>
      <p:ext uri="{BB962C8B-B14F-4D97-AF65-F5344CB8AC3E}">
        <p14:creationId xmlns:p14="http://schemas.microsoft.com/office/powerpoint/2010/main" val="1358965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Depot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9625" y="1928581"/>
            <a:ext cx="6824749" cy="4318462"/>
          </a:xfrm>
        </p:spPr>
      </p:pic>
    </p:spTree>
    <p:extLst>
      <p:ext uri="{BB962C8B-B14F-4D97-AF65-F5344CB8AC3E}">
        <p14:creationId xmlns:p14="http://schemas.microsoft.com/office/powerpoint/2010/main" val="1013259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11581</TotalTime>
  <Words>1422</Words>
  <Application>Microsoft Office PowerPoint</Application>
  <PresentationFormat>On-screen Show (4:3)</PresentationFormat>
  <Paragraphs>100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Module</vt:lpstr>
      <vt:lpstr>History of Westminster, SC</vt:lpstr>
      <vt:lpstr>Westminster</vt:lpstr>
      <vt:lpstr>Before the Railroad</vt:lpstr>
      <vt:lpstr>The Coming of the Railroad</vt:lpstr>
      <vt:lpstr>Albert Zimmerman: Founder</vt:lpstr>
      <vt:lpstr>Formation of the Town</vt:lpstr>
      <vt:lpstr>1924 Sanborn Map</vt:lpstr>
      <vt:lpstr>Westminster Firsts</vt:lpstr>
      <vt:lpstr>The Depot</vt:lpstr>
      <vt:lpstr>Downtown</vt:lpstr>
      <vt:lpstr>Downtown </vt:lpstr>
      <vt:lpstr>Churches</vt:lpstr>
      <vt:lpstr>Schools</vt:lpstr>
      <vt:lpstr>Mills</vt:lpstr>
      <vt:lpstr>Why Apples Are Important to Westminster</vt:lpstr>
      <vt:lpstr>Westminster at Present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History in Westminster</dc:title>
  <dc:creator>Assistant Curator</dc:creator>
  <cp:lastModifiedBy>Assistant Curator</cp:lastModifiedBy>
  <cp:revision>39</cp:revision>
  <dcterms:created xsi:type="dcterms:W3CDTF">2018-09-06T14:13:30Z</dcterms:created>
  <dcterms:modified xsi:type="dcterms:W3CDTF">2020-03-31T20:22:09Z</dcterms:modified>
</cp:coreProperties>
</file>