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21"/>
  </p:notesMasterIdLst>
  <p:sldIdLst>
    <p:sldId id="256" r:id="rId2"/>
    <p:sldId id="259" r:id="rId3"/>
    <p:sldId id="258" r:id="rId4"/>
    <p:sldId id="260" r:id="rId5"/>
    <p:sldId id="257" r:id="rId6"/>
    <p:sldId id="264" r:id="rId7"/>
    <p:sldId id="265" r:id="rId8"/>
    <p:sldId id="266" r:id="rId9"/>
    <p:sldId id="261" r:id="rId10"/>
    <p:sldId id="275" r:id="rId11"/>
    <p:sldId id="270" r:id="rId12"/>
    <p:sldId id="267" r:id="rId13"/>
    <p:sldId id="269" r:id="rId14"/>
    <p:sldId id="276" r:id="rId15"/>
    <p:sldId id="268" r:id="rId16"/>
    <p:sldId id="272" r:id="rId17"/>
    <p:sldId id="274" r:id="rId18"/>
    <p:sldId id="277" r:id="rId19"/>
    <p:sldId id="262"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atVepqhfl9JYoXvaljmspA==" hashData="YgrEcv2xnosZsJdCz+n9hHC3/DY="/>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097" autoAdjust="0"/>
  </p:normalViewPr>
  <p:slideViewPr>
    <p:cSldViewPr>
      <p:cViewPr varScale="1">
        <p:scale>
          <a:sx n="48" d="100"/>
          <a:sy n="48" d="100"/>
        </p:scale>
        <p:origin x="-1786"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E45E79-17BA-439B-A028-0A823ED4EAA1}" type="datetimeFigureOut">
              <a:rPr lang="en-US" smtClean="0"/>
              <a:t>3/31/2020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A3407B-00A4-45E7-BBA1-51A98E3917D0}" type="slidenum">
              <a:rPr lang="en-US" smtClean="0"/>
              <a:t>‹#›</a:t>
            </a:fld>
            <a:endParaRPr lang="en-US"/>
          </a:p>
        </p:txBody>
      </p:sp>
    </p:spTree>
    <p:extLst>
      <p:ext uri="{BB962C8B-B14F-4D97-AF65-F5344CB8AC3E}">
        <p14:creationId xmlns:p14="http://schemas.microsoft.com/office/powerpoint/2010/main" val="29719328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John</a:t>
            </a:r>
            <a:r>
              <a:rPr lang="en-US" baseline="0" dirty="0" smtClean="0"/>
              <a:t> Wagener is commonly referred to as the “founder” of Walhalla.  At age 16, he arrived in Charleston as a German immigrant.  He would lead a very accomplished life.</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2</a:t>
            </a:fld>
            <a:endParaRPr lang="en-US"/>
          </a:p>
        </p:txBody>
      </p:sp>
    </p:spTree>
    <p:extLst>
      <p:ext uri="{BB962C8B-B14F-4D97-AF65-F5344CB8AC3E}">
        <p14:creationId xmlns:p14="http://schemas.microsoft.com/office/powerpoint/2010/main" val="917212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Following</a:t>
            </a:r>
            <a:r>
              <a:rPr lang="en-US" baseline="0" dirty="0" smtClean="0"/>
              <a:t> the Civil War, South Carolina was tasked with writing a new State Constitution.  Prior to the war, Oconee was part of the Pickens District (modern day Pickens and Oconee Counties).  Oconee had long been lobbying the State for its own district or county, citing problems with the size and terrain of the Pickens District.  Citizens of the more distant parts of the District faced enormous difficulty traveling to Pickens Courthouse to conduct business.  Oconee’s delegates to the South Carolina Constitutional Convention seized their opportunity and lobbied hard for their own county.  In the end, their efforts were successful and the Pickens District was divided into Pickens and Oconee Counties along the </a:t>
            </a:r>
            <a:r>
              <a:rPr lang="en-US" baseline="0" dirty="0" err="1" smtClean="0"/>
              <a:t>Keowee</a:t>
            </a:r>
            <a:r>
              <a:rPr lang="en-US" baseline="0" dirty="0" smtClean="0"/>
              <a:t> River.  The newly established Oconee County needed a seat of government and a courthouse.  Walhalla, being the only established town at the time and also being very centrally located, was chosen.  Plans for a new courthouse began at once.</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11</a:t>
            </a:fld>
            <a:endParaRPr lang="en-US"/>
          </a:p>
        </p:txBody>
      </p:sp>
    </p:spTree>
    <p:extLst>
      <p:ext uri="{BB962C8B-B14F-4D97-AF65-F5344CB8AC3E}">
        <p14:creationId xmlns:p14="http://schemas.microsoft.com/office/powerpoint/2010/main" val="30519943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Walhalla was</a:t>
            </a:r>
            <a:r>
              <a:rPr lang="en-US" baseline="0" dirty="0" smtClean="0"/>
              <a:t> home to several colleges.  Due to the damage caused by the Civil War, Newberry College temporarily relocated to Walhalla for 11 years following the war.  Walhalla Female College added educational opportunities for young women in the area.  When Newberry College returned to Newberry, SC, Walhalla was left wanting for higher education.  </a:t>
            </a:r>
            <a:r>
              <a:rPr lang="en-US" baseline="0" dirty="0" err="1" smtClean="0"/>
              <a:t>Adger</a:t>
            </a:r>
            <a:r>
              <a:rPr lang="en-US" baseline="0" dirty="0" smtClean="0"/>
              <a:t> College was established to fill the vacancy left by Newberry College.  Evidence of this history remains today in street names like College Street.  For more information about Walhalla’s colleges please view the “Education in Oconee” presentation.</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12</a:t>
            </a:fld>
            <a:endParaRPr lang="en-US"/>
          </a:p>
        </p:txBody>
      </p:sp>
    </p:spTree>
    <p:extLst>
      <p:ext uri="{BB962C8B-B14F-4D97-AF65-F5344CB8AC3E}">
        <p14:creationId xmlns:p14="http://schemas.microsoft.com/office/powerpoint/2010/main" val="1026011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Walhalla’s Main Street has been home to many businesses throughout</a:t>
            </a:r>
            <a:r>
              <a:rPr lang="en-US" baseline="0" dirty="0" smtClean="0"/>
              <a:t> the town’s history.  Large mercantile shops like that of C.W. </a:t>
            </a:r>
            <a:r>
              <a:rPr lang="en-US" baseline="0" dirty="0" err="1" smtClean="0"/>
              <a:t>Pitchford</a:t>
            </a:r>
            <a:r>
              <a:rPr lang="en-US" baseline="0" dirty="0" smtClean="0"/>
              <a:t> (top photo) stood out, literally, above the rest.  Public services like police and fire departments were also located among the smaller merchants on Main Street.  Originally designed for wagon traffic, Walhalla’s Main Street has adapted many times over the years as automobiles became more prevalent and as Main Street became a state highway.  </a:t>
            </a:r>
          </a:p>
          <a:p>
            <a:r>
              <a:rPr lang="en-US" baseline="0" dirty="0" smtClean="0"/>
              <a:t>Photo bottom left:  Main Street looking West.  Photo bottom right:  Main Street looking East.</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13</a:t>
            </a:fld>
            <a:endParaRPr lang="en-US"/>
          </a:p>
        </p:txBody>
      </p:sp>
    </p:spTree>
    <p:extLst>
      <p:ext uri="{BB962C8B-B14F-4D97-AF65-F5344CB8AC3E}">
        <p14:creationId xmlns:p14="http://schemas.microsoft.com/office/powerpoint/2010/main" val="1455308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Throughout the 20</a:t>
            </a:r>
            <a:r>
              <a:rPr lang="en-US" baseline="30000" dirty="0" smtClean="0"/>
              <a:t>th</a:t>
            </a:r>
            <a:r>
              <a:rPr lang="en-US" dirty="0" smtClean="0"/>
              <a:t> century, textile</a:t>
            </a:r>
            <a:r>
              <a:rPr lang="en-US" baseline="0" dirty="0" smtClean="0"/>
              <a:t> manufacturing was the main industry in Walhalla (and all of Oconee County).  Walhalla was home to 2 textile mills.  Photo top right:  Walhalla Cotton Mill/Victor-Monaghan/Chicopee/Avondale Mill (now demolished – was located at corner of S. John Street and E.S. Broad Street).  Photo bottom right:  Oconee Knitting Mill/</a:t>
            </a:r>
            <a:r>
              <a:rPr lang="en-US" baseline="0" dirty="0" err="1" smtClean="0"/>
              <a:t>Hetrick</a:t>
            </a:r>
            <a:r>
              <a:rPr lang="en-US" baseline="0" dirty="0" smtClean="0"/>
              <a:t>/Cone/Kenneth Mill (now demolished – was located at corner of S. Earle Street and Kenneth Street).  </a:t>
            </a:r>
          </a:p>
          <a:p>
            <a:r>
              <a:rPr lang="en-US" baseline="0" dirty="0" smtClean="0"/>
              <a:t>Photo left:  workers inside </a:t>
            </a:r>
            <a:r>
              <a:rPr lang="en-US" baseline="0" dirty="0" err="1" smtClean="0"/>
              <a:t>Hetrick</a:t>
            </a:r>
            <a:r>
              <a:rPr lang="en-US" baseline="0" dirty="0" smtClean="0"/>
              <a:t> Mill.  For more information about Oconee’s textile industry please view the “Textiles in Oconee County” presentation.</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14</a:t>
            </a:fld>
            <a:endParaRPr lang="en-US"/>
          </a:p>
        </p:txBody>
      </p:sp>
    </p:spTree>
    <p:extLst>
      <p:ext uri="{BB962C8B-B14F-4D97-AF65-F5344CB8AC3E}">
        <p14:creationId xmlns:p14="http://schemas.microsoft.com/office/powerpoint/2010/main" val="8270479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tourism seems like</a:t>
            </a:r>
            <a:r>
              <a:rPr lang="en-US" baseline="0" dirty="0" smtClean="0"/>
              <a:t> Walhalla’s newest economy, but visitors and tourists have long flocked to Walhalla for its natural beauty and temperate climate.  </a:t>
            </a:r>
          </a:p>
          <a:p>
            <a:r>
              <a:rPr lang="en-US" baseline="0" dirty="0" smtClean="0"/>
              <a:t>Photo left:  the </a:t>
            </a:r>
            <a:r>
              <a:rPr lang="en-US" baseline="0" dirty="0" err="1" smtClean="0"/>
              <a:t>Biemann</a:t>
            </a:r>
            <a:r>
              <a:rPr lang="en-US" baseline="0" dirty="0" smtClean="0"/>
              <a:t> Hotel (now demolished – was located at the corner of S. Catherine Street and E. Main Street).  Photo right:  postcard showing tourists at </a:t>
            </a:r>
            <a:r>
              <a:rPr lang="en-US" baseline="0" dirty="0" err="1" smtClean="0"/>
              <a:t>Issaqueena</a:t>
            </a:r>
            <a:r>
              <a:rPr lang="en-US" baseline="0" dirty="0" smtClean="0"/>
              <a:t> Falls.</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15</a:t>
            </a:fld>
            <a:endParaRPr lang="en-US"/>
          </a:p>
        </p:txBody>
      </p:sp>
    </p:spTree>
    <p:extLst>
      <p:ext uri="{BB962C8B-B14F-4D97-AF65-F5344CB8AC3E}">
        <p14:creationId xmlns:p14="http://schemas.microsoft.com/office/powerpoint/2010/main" val="119397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Walhalla extensively</a:t>
            </a:r>
            <a:r>
              <a:rPr lang="en-US" baseline="0" dirty="0" smtClean="0"/>
              <a:t> celebrated its 50</a:t>
            </a:r>
            <a:r>
              <a:rPr lang="en-US" baseline="30000" dirty="0" smtClean="0"/>
              <a:t>th</a:t>
            </a:r>
            <a:r>
              <a:rPr lang="en-US" baseline="0" dirty="0" smtClean="0"/>
              <a:t> (semi-centennial), 100th (centennial) and 150</a:t>
            </a:r>
            <a:r>
              <a:rPr lang="en-US" baseline="30000" dirty="0" smtClean="0"/>
              <a:t>th</a:t>
            </a:r>
            <a:r>
              <a:rPr lang="en-US" baseline="0" dirty="0" smtClean="0"/>
              <a:t> (sesquicentennial) birthdays.  </a:t>
            </a:r>
          </a:p>
          <a:p>
            <a:r>
              <a:rPr lang="en-US" baseline="0" dirty="0" smtClean="0"/>
              <a:t>Photo left:  Walhalla Sesquicentennial Queen and Court (2000), Photo right:  Walhalla Centennial Queen and Court (1950), bottom center:  Semi-Centennial </a:t>
            </a:r>
            <a:r>
              <a:rPr lang="en-US" baseline="0" dirty="0" err="1" smtClean="0"/>
              <a:t>Keowee</a:t>
            </a:r>
            <a:r>
              <a:rPr lang="en-US" baseline="0" dirty="0" smtClean="0"/>
              <a:t> Courier edition.</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16</a:t>
            </a:fld>
            <a:endParaRPr lang="en-US"/>
          </a:p>
        </p:txBody>
      </p:sp>
    </p:spTree>
    <p:extLst>
      <p:ext uri="{BB962C8B-B14F-4D97-AF65-F5344CB8AC3E}">
        <p14:creationId xmlns:p14="http://schemas.microsoft.com/office/powerpoint/2010/main" val="19984387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celebrate its German heritage, the city of Walhalla began hosting its own Oktoberfest in 1979.  It has been held on the 3</a:t>
            </a:r>
            <a:r>
              <a:rPr lang="en-US" baseline="30000" dirty="0" smtClean="0"/>
              <a:t>rd</a:t>
            </a:r>
            <a:r>
              <a:rPr lang="en-US" baseline="0" dirty="0" smtClean="0"/>
              <a:t> weekend of October every year since.</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17</a:t>
            </a:fld>
            <a:endParaRPr lang="en-US"/>
          </a:p>
        </p:txBody>
      </p:sp>
    </p:spTree>
    <p:extLst>
      <p:ext uri="{BB962C8B-B14F-4D97-AF65-F5344CB8AC3E}">
        <p14:creationId xmlns:p14="http://schemas.microsoft.com/office/powerpoint/2010/main" val="3198950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Walhalla/Valhalla</a:t>
            </a:r>
            <a:r>
              <a:rPr lang="en-US" baseline="0" dirty="0" smtClean="0"/>
              <a:t> is often portrayed in popular culture thanks to comic book characterizations like Thor and other popularizations of Norse mythology.</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18</a:t>
            </a:fld>
            <a:endParaRPr lang="en-US"/>
          </a:p>
        </p:txBody>
      </p:sp>
    </p:spTree>
    <p:extLst>
      <p:ext uri="{BB962C8B-B14F-4D97-AF65-F5344CB8AC3E}">
        <p14:creationId xmlns:p14="http://schemas.microsoft.com/office/powerpoint/2010/main" val="3165139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a:t>
            </a:r>
            <a:r>
              <a:rPr lang="en-US" baseline="0" dirty="0" smtClean="0"/>
              <a:t> </a:t>
            </a:r>
            <a:r>
              <a:rPr lang="en-US" baseline="0" dirty="0" err="1" smtClean="0"/>
              <a:t>Walhallas</a:t>
            </a:r>
            <a:r>
              <a:rPr lang="en-US" baseline="0" dirty="0" smtClean="0"/>
              <a:t> can be found around the world.  Use the links above to compare and contrast </a:t>
            </a:r>
            <a:r>
              <a:rPr lang="en-US" baseline="0" dirty="0" err="1" smtClean="0"/>
              <a:t>Walhallas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19</a:t>
            </a:fld>
            <a:endParaRPr lang="en-US"/>
          </a:p>
        </p:txBody>
      </p:sp>
    </p:spTree>
    <p:extLst>
      <p:ext uri="{BB962C8B-B14F-4D97-AF65-F5344CB8AC3E}">
        <p14:creationId xmlns:p14="http://schemas.microsoft.com/office/powerpoint/2010/main" val="37372984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German Colonization Society emerged</a:t>
            </a:r>
            <a:r>
              <a:rPr lang="en-US" baseline="0" dirty="0" smtClean="0"/>
              <a:t> in response to “the German situation”.  An influx of German immigration to Charleston left many immigrants crowded and looking for better opportunities outside the city.  Most members of the German Colonization Society came from the German kingdom of Hanover.  The society was formed for the purpose of finding a new home for its German immigrant members.  The society quickly began looking for potential locations for their new settlement throughout South Carolina.</a:t>
            </a:r>
          </a:p>
          <a:p>
            <a:endParaRPr lang="en-US" dirty="0" smtClean="0"/>
          </a:p>
          <a:p>
            <a:r>
              <a:rPr lang="en-US" dirty="0" smtClean="0"/>
              <a:t>“The immigrant</a:t>
            </a:r>
            <a:r>
              <a:rPr lang="en-US" baseline="0" dirty="0" smtClean="0"/>
              <a:t> today is leaving behind everything: home, customs, language, nation; not out of a fear of the weapons of his enemy; not because the heavens shine better someplace else than over his own hut; not even because the land is not repaid the effort he has put into it.  No, he is leaving a world which has become an unbearable burden to him; a world from which there is no other way of escape.” – John Wagener to SC Governor Manning in 1853</a:t>
            </a:r>
          </a:p>
        </p:txBody>
      </p:sp>
      <p:sp>
        <p:nvSpPr>
          <p:cNvPr id="4" name="Slide Number Placeholder 3"/>
          <p:cNvSpPr>
            <a:spLocks noGrp="1"/>
          </p:cNvSpPr>
          <p:nvPr>
            <p:ph type="sldNum" sz="quarter" idx="10"/>
          </p:nvPr>
        </p:nvSpPr>
        <p:spPr/>
        <p:txBody>
          <a:bodyPr/>
          <a:lstStyle/>
          <a:p>
            <a:fld id="{C4A3407B-00A4-45E7-BBA1-51A98E3917D0}" type="slidenum">
              <a:rPr lang="en-US" smtClean="0"/>
              <a:t>3</a:t>
            </a:fld>
            <a:endParaRPr lang="en-US"/>
          </a:p>
        </p:txBody>
      </p:sp>
    </p:spTree>
    <p:extLst>
      <p:ext uri="{BB962C8B-B14F-4D97-AF65-F5344CB8AC3E}">
        <p14:creationId xmlns:p14="http://schemas.microsoft.com/office/powerpoint/2010/main" val="296411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Meanwhile, in the</a:t>
            </a:r>
            <a:r>
              <a:rPr lang="en-US" baseline="0" dirty="0" smtClean="0"/>
              <a:t> South Carolina backcountry, Reverend Joseph Grisham (Gresham) had organized temperance unions in the Pendleton District (modern day Oconee, Pickens, and Anderson Counties).  The temperance movement was a movement during the 19</a:t>
            </a:r>
            <a:r>
              <a:rPr lang="en-US" baseline="30000" dirty="0" smtClean="0"/>
              <a:t>th</a:t>
            </a:r>
            <a:r>
              <a:rPr lang="en-US" baseline="0" dirty="0" smtClean="0"/>
              <a:t> and early 20</a:t>
            </a:r>
            <a:r>
              <a:rPr lang="en-US" baseline="30000" dirty="0" smtClean="0"/>
              <a:t>th</a:t>
            </a:r>
            <a:r>
              <a:rPr lang="en-US" baseline="0" dirty="0" smtClean="0"/>
              <a:t> centuries that sought to end the consumption and production of alcohol in the United States.  The German Colonization Society approached Rev. Grisham and purchased 2 tracts of land from him, totaling over 17,000 acres.  Members of the German Colonization Society would begin the slow process of building a town from the ground up on this land.</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4</a:t>
            </a:fld>
            <a:endParaRPr lang="en-US"/>
          </a:p>
        </p:txBody>
      </p:sp>
    </p:spTree>
    <p:extLst>
      <p:ext uri="{BB962C8B-B14F-4D97-AF65-F5344CB8AC3E}">
        <p14:creationId xmlns:p14="http://schemas.microsoft.com/office/powerpoint/2010/main" val="1245060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Members of the German Colonization</a:t>
            </a:r>
            <a:r>
              <a:rPr lang="en-US" baseline="0" dirty="0" smtClean="0"/>
              <a:t> Society were so struck by the beauty of their new land in South Carolina’s foothills that they decided to name the settlement Walhalla (Valhalla), the fabled paradise of Norse mythology.</a:t>
            </a:r>
            <a:endParaRPr lang="en-US" dirty="0" smtClean="0"/>
          </a:p>
          <a:p>
            <a:endParaRPr lang="en-US" dirty="0" smtClean="0"/>
          </a:p>
          <a:p>
            <a:r>
              <a:rPr lang="en-US" dirty="0" err="1" smtClean="0"/>
              <a:t>Grimnismal</a:t>
            </a:r>
            <a:endParaRPr lang="en-US" dirty="0" smtClean="0"/>
          </a:p>
          <a:p>
            <a:r>
              <a:rPr lang="en-US" dirty="0" smtClean="0"/>
              <a:t>And amid their murmur it stands;</a:t>
            </a:r>
            <a:br>
              <a:rPr lang="en-US" dirty="0" smtClean="0"/>
            </a:br>
            <a:r>
              <a:rPr lang="en-US" dirty="0" smtClean="0"/>
              <a:t>There daily do </a:t>
            </a:r>
            <a:r>
              <a:rPr lang="en-US" dirty="0" err="1" smtClean="0"/>
              <a:t>Othin</a:t>
            </a:r>
            <a:r>
              <a:rPr lang="en-US" dirty="0" smtClean="0"/>
              <a:t> | and Saga drink</a:t>
            </a:r>
            <a:br>
              <a:rPr lang="en-US" dirty="0" smtClean="0"/>
            </a:br>
            <a:r>
              <a:rPr lang="en-US" dirty="0" smtClean="0"/>
              <a:t>In gladness from cups of gold.</a:t>
            </a:r>
          </a:p>
          <a:p>
            <a:r>
              <a:rPr lang="en-US" dirty="0" smtClean="0"/>
              <a:t>8. The fifth is </a:t>
            </a:r>
            <a:r>
              <a:rPr lang="en-US" dirty="0" err="1" smtClean="0"/>
              <a:t>Glathsheim</a:t>
            </a:r>
            <a:r>
              <a:rPr lang="en-US" dirty="0" smtClean="0"/>
              <a:t>, | and gold-bright there</a:t>
            </a:r>
            <a:br>
              <a:rPr lang="en-US" dirty="0" smtClean="0"/>
            </a:br>
            <a:r>
              <a:rPr lang="en-US" dirty="0" smtClean="0"/>
              <a:t>Stands </a:t>
            </a:r>
            <a:r>
              <a:rPr lang="en-US" dirty="0" err="1" smtClean="0"/>
              <a:t>Valhall</a:t>
            </a:r>
            <a:r>
              <a:rPr lang="en-US" dirty="0" smtClean="0"/>
              <a:t> stretching wide;</a:t>
            </a:r>
            <a:br>
              <a:rPr lang="en-US" dirty="0" smtClean="0"/>
            </a:br>
            <a:r>
              <a:rPr lang="en-US" dirty="0" smtClean="0"/>
              <a:t>And there does </a:t>
            </a:r>
            <a:r>
              <a:rPr lang="en-US" dirty="0" err="1" smtClean="0"/>
              <a:t>Othin</a:t>
            </a:r>
            <a:r>
              <a:rPr lang="en-US" dirty="0" smtClean="0"/>
              <a:t> | each day choose</a:t>
            </a:r>
            <a:br>
              <a:rPr lang="en-US" dirty="0" smtClean="0"/>
            </a:br>
            <a:r>
              <a:rPr lang="en-US" dirty="0" smtClean="0"/>
              <a:t>The men who have fallen in fight.</a:t>
            </a:r>
          </a:p>
          <a:p>
            <a:r>
              <a:rPr lang="en-US" dirty="0" smtClean="0"/>
              <a:t>9. Easy is it to know | for him who to </a:t>
            </a:r>
            <a:r>
              <a:rPr lang="en-US" dirty="0" err="1" smtClean="0"/>
              <a:t>Othin</a:t>
            </a:r>
            <a:r>
              <a:rPr lang="en-US" dirty="0" smtClean="0"/>
              <a:t/>
            </a:r>
            <a:br>
              <a:rPr lang="en-US" dirty="0" smtClean="0"/>
            </a:br>
            <a:r>
              <a:rPr lang="en-US" dirty="0" smtClean="0"/>
              <a:t>Comes and beholds the hall;</a:t>
            </a:r>
            <a:br>
              <a:rPr lang="en-US" dirty="0" smtClean="0"/>
            </a:br>
            <a:r>
              <a:rPr lang="en-US" dirty="0" smtClean="0"/>
              <a:t>Its rafters are spears, | with shields is it roofed,</a:t>
            </a:r>
            <a:br>
              <a:rPr lang="en-US" dirty="0" smtClean="0"/>
            </a:br>
            <a:r>
              <a:rPr lang="en-US" dirty="0" smtClean="0"/>
              <a:t>On its benches are breastplates strewn.</a:t>
            </a:r>
          </a:p>
          <a:p>
            <a:r>
              <a:rPr lang="en-US" dirty="0" smtClean="0"/>
              <a:t>10. Easy is it to know | for him who to </a:t>
            </a:r>
            <a:r>
              <a:rPr lang="en-US" dirty="0" err="1" smtClean="0"/>
              <a:t>Othin</a:t>
            </a:r>
            <a:r>
              <a:rPr lang="en-US" dirty="0" smtClean="0"/>
              <a:t/>
            </a:r>
            <a:br>
              <a:rPr lang="en-US" dirty="0" smtClean="0"/>
            </a:br>
            <a:r>
              <a:rPr lang="en-US" dirty="0" smtClean="0"/>
              <a:t>Comes and beholds the hall;</a:t>
            </a:r>
            <a:br>
              <a:rPr lang="en-US" dirty="0" smtClean="0"/>
            </a:br>
            <a:r>
              <a:rPr lang="en-US" dirty="0" smtClean="0"/>
              <a:t>There hangs a wolf | by the western door,</a:t>
            </a:r>
            <a:br>
              <a:rPr lang="en-US" dirty="0" smtClean="0"/>
            </a:br>
            <a:r>
              <a:rPr lang="en-US" dirty="0" smtClean="0"/>
              <a:t>And o'er it an eagle hovers.</a:t>
            </a:r>
          </a:p>
          <a:p>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5</a:t>
            </a:fld>
            <a:endParaRPr lang="en-US"/>
          </a:p>
        </p:txBody>
      </p:sp>
    </p:spTree>
    <p:extLst>
      <p:ext uri="{BB962C8B-B14F-4D97-AF65-F5344CB8AC3E}">
        <p14:creationId xmlns:p14="http://schemas.microsoft.com/office/powerpoint/2010/main" val="2899086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Members</a:t>
            </a:r>
            <a:r>
              <a:rPr lang="en-US" baseline="0" dirty="0" smtClean="0"/>
              <a:t> of the German Colonization Society set about making plans to build a town in a very organized fashion.  Having seen the unplanned growth of Charleston, they brought with them many lessons learned.  A plan for residences and farms was laid out, and paid members of the German Colonization Society drew for lots that would become each individual’s residence and farm.  Streets were to be arranged along a grid for easy navigation, and streets were to be made very wide to accommodate wagon traffic.  These design elements remain in place today.  Walhalla was officially established by 1850.</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6</a:t>
            </a:fld>
            <a:endParaRPr lang="en-US"/>
          </a:p>
        </p:txBody>
      </p:sp>
    </p:spTree>
    <p:extLst>
      <p:ext uri="{BB962C8B-B14F-4D97-AF65-F5344CB8AC3E}">
        <p14:creationId xmlns:p14="http://schemas.microsoft.com/office/powerpoint/2010/main" val="3526269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Being very religious, members</a:t>
            </a:r>
            <a:r>
              <a:rPr lang="en-US" baseline="0" dirty="0" smtClean="0"/>
              <a:t> of the German Colonization Society began work on a church for the new town.  The German Evangelical Lutheran Congregation was organized in November 1853.  Master carpenter John Kaufman constructed the church using lumber from the site and peg construction.  The architectural designs reflect many German influences.  Unexpectedly, the first sermon at the church was delivered by Father J.J. O’Connell, a Catholic priest from nearby Tunnel Hill.  Many members of the German Colonization Society occupy the church cemetery along S. Church Street.</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7</a:t>
            </a:fld>
            <a:endParaRPr lang="en-US"/>
          </a:p>
        </p:txBody>
      </p:sp>
    </p:spTree>
    <p:extLst>
      <p:ext uri="{BB962C8B-B14F-4D97-AF65-F5344CB8AC3E}">
        <p14:creationId xmlns:p14="http://schemas.microsoft.com/office/powerpoint/2010/main" val="2131974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Initially</a:t>
            </a:r>
            <a:r>
              <a:rPr lang="en-US" baseline="0" dirty="0" smtClean="0"/>
              <a:t>, the Blue Ridge Railroad only reached as far as West Union.  Travelers would then board stage coaches to reach Walhalla.  Soon the railroad expanded to serve the growing town of Walhalla and with it came more business, industry, tourism, and commerce.  </a:t>
            </a:r>
          </a:p>
          <a:p>
            <a:r>
              <a:rPr lang="en-US" baseline="0" dirty="0" smtClean="0"/>
              <a:t>Top photo:  Walhalla passenger depot.  Bottom left:  Blue Ridge Railroad engine.  Bottom right:  Walhalla freight depot.</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8</a:t>
            </a:fld>
            <a:endParaRPr lang="en-US"/>
          </a:p>
        </p:txBody>
      </p:sp>
    </p:spTree>
    <p:extLst>
      <p:ext uri="{BB962C8B-B14F-4D97-AF65-F5344CB8AC3E}">
        <p14:creationId xmlns:p14="http://schemas.microsoft.com/office/powerpoint/2010/main" val="4137860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Unfortunately,</a:t>
            </a:r>
            <a:r>
              <a:rPr lang="en-US" baseline="0" dirty="0" smtClean="0"/>
              <a:t> the Blue Ridge Railroad would never make it beyond Walhalla.  During the late 1840s and 1850s, many Irish immigrants found work on the project to expand the Blue Ridge Railroad through </a:t>
            </a:r>
            <a:r>
              <a:rPr lang="en-US" baseline="0" dirty="0" err="1" smtClean="0"/>
              <a:t>Stumphouse</a:t>
            </a:r>
            <a:r>
              <a:rPr lang="en-US" baseline="0" dirty="0" smtClean="0"/>
              <a:t> Mountain, into north Georgia, Tennessee, and eventually to its planned terminus in Cincinnati, Ohio.  This plan involved a series of 3 tunnels around Walhalla - </a:t>
            </a:r>
            <a:r>
              <a:rPr lang="en-US" baseline="0" dirty="0" err="1" smtClean="0"/>
              <a:t>Stumphouse</a:t>
            </a:r>
            <a:r>
              <a:rPr lang="en-US" baseline="0" dirty="0" smtClean="0"/>
              <a:t> Tunnel, Middle Tunnel, and Saddle Tunnel, with </a:t>
            </a:r>
            <a:r>
              <a:rPr lang="en-US" baseline="0" dirty="0" err="1" smtClean="0"/>
              <a:t>Stumphouse</a:t>
            </a:r>
            <a:r>
              <a:rPr lang="en-US" baseline="0" dirty="0" smtClean="0"/>
              <a:t> Tunnel being the longest (nearly 1 mile).  Work involved dangerous blasting and difficult excavation, causing many worker injuries and deaths.  To accommodate the workers, a semi-permanent town was established just above the work site on what became known as Tunnel Hill.  The town featured a Catholic church, cemetery, and basic accommodations for workers.  As the project wore on, costs soared into the millions.  Work ceased as the Civil War began in 1861.  When the war was over the state reconsidered the feasibility of completing the project, but by that time other railroads had been completed and the opportunity had been lost.  For years the partially completed tunnel sat empty.  In the 1940s it was acquired by Clemson University and put into service as a “cheese factory” for Clemson’s famous blue cheese.  Today, Clemson makes blue cheese on campus, and the tunnel is available for recreational visits by locals and tourists.</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9</a:t>
            </a:fld>
            <a:endParaRPr lang="en-US"/>
          </a:p>
        </p:txBody>
      </p:sp>
    </p:spTree>
    <p:extLst>
      <p:ext uri="{BB962C8B-B14F-4D97-AF65-F5344CB8AC3E}">
        <p14:creationId xmlns:p14="http://schemas.microsoft.com/office/powerpoint/2010/main" val="8931736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Walhalla was largely spared from</a:t>
            </a:r>
            <a:r>
              <a:rPr lang="en-US" baseline="0" dirty="0" smtClean="0"/>
              <a:t> the worst of the Civil War.  Many men joined local regiments and left home to fight, but the fighting never came to Walhalla.  Following the war, Walhalla was occupied by a troop of African-American Union troops from the </a:t>
            </a:r>
            <a:r>
              <a:rPr lang="en-US" baseline="0" dirty="0" err="1" smtClean="0"/>
              <a:t>lowcountry</a:t>
            </a:r>
            <a:r>
              <a:rPr lang="en-US" baseline="0" dirty="0" smtClean="0"/>
              <a:t>.  This resulted in a significant amount of community tension that boiled over and resulted in the murder of the troop’s white commander, Lieutenant J.T. Furman.  Legend has it that citizens complained to Lt. Furman about the troop’s behavior, and he replied with a dismissive retort.  He was shot and murdered as he was leaving Walhalla’s American Hotel on the east end of town.  When word of his murder reached his commander, Captain Parker, the guilty party was demanded to come forward of the entire town would be burned to the ground.  Fortunately, Lt. Furman was a member of the Masons and so the local Masonic Lodge had him properly buried in the church cemetery with full Masonic rites.  Captain Parker was appeased and spared the town.  Lt. Furman’s small and simple gravestone has ample space around it in the St. John’s cemetery since no one wanted to be buried close to him.  </a:t>
            </a:r>
          </a:p>
          <a:p>
            <a:r>
              <a:rPr lang="en-US" baseline="0" dirty="0" smtClean="0"/>
              <a:t>Photo left:  Walhalla’s Confederate Monument erected c.1910.  The monument has since been relocated further West along Main Street.</a:t>
            </a:r>
            <a:endParaRPr lang="en-US" dirty="0"/>
          </a:p>
        </p:txBody>
      </p:sp>
      <p:sp>
        <p:nvSpPr>
          <p:cNvPr id="4" name="Slide Number Placeholder 3"/>
          <p:cNvSpPr>
            <a:spLocks noGrp="1"/>
          </p:cNvSpPr>
          <p:nvPr>
            <p:ph type="sldNum" sz="quarter" idx="10"/>
          </p:nvPr>
        </p:nvSpPr>
        <p:spPr/>
        <p:txBody>
          <a:bodyPr/>
          <a:lstStyle/>
          <a:p>
            <a:fld id="{C4A3407B-00A4-45E7-BBA1-51A98E3917D0}" type="slidenum">
              <a:rPr lang="en-US" smtClean="0"/>
              <a:t>10</a:t>
            </a:fld>
            <a:endParaRPr lang="en-US"/>
          </a:p>
        </p:txBody>
      </p:sp>
    </p:spTree>
    <p:extLst>
      <p:ext uri="{BB962C8B-B14F-4D97-AF65-F5344CB8AC3E}">
        <p14:creationId xmlns:p14="http://schemas.microsoft.com/office/powerpoint/2010/main" val="503587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C6D2894-5D69-4449-B6D7-023F6976007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E1F6B-9E29-42DD-843B-28032009C27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6D2894-5D69-4449-B6D7-023F6976007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E1F6B-9E29-42DD-843B-28032009C27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AC6D2894-5D69-4449-B6D7-023F6976007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E1F6B-9E29-42DD-843B-28032009C271}" type="slidenum">
              <a:rPr lang="en-US" smtClean="0"/>
              <a:t>‹#›</a:t>
            </a:fld>
            <a:endParaRPr lang="en-US"/>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6D2894-5D69-4449-B6D7-023F6976007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E1F6B-9E29-42DD-843B-28032009C271}"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6D2894-5D69-4449-B6D7-023F6976007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BE1F6B-9E29-42DD-843B-28032009C27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AC6D2894-5D69-4449-B6D7-023F6976007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E1F6B-9E29-42DD-843B-28032009C271}"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C6D2894-5D69-4449-B6D7-023F69760078}"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BE1F6B-9E29-42DD-843B-28032009C27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6D2894-5D69-4449-B6D7-023F69760078}"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BE1F6B-9E29-42DD-843B-28032009C27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AC6D2894-5D69-4449-B6D7-023F69760078}"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BE1F6B-9E29-42DD-843B-28032009C27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AC6D2894-5D69-4449-B6D7-023F6976007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E1F6B-9E29-42DD-843B-28032009C271}" type="slidenum">
              <a:rPr lang="en-US" smtClean="0"/>
              <a:t>‹#›</a:t>
            </a:fld>
            <a:endParaRPr lang="en-US"/>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6D2894-5D69-4449-B6D7-023F6976007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BE1F6B-9E29-42DD-843B-28032009C271}" type="slidenum">
              <a:rPr lang="en-US" smtClean="0"/>
              <a:t>‹#›</a:t>
            </a:fld>
            <a:endParaRPr lang="en-US"/>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AC6D2894-5D69-4449-B6D7-023F69760078}" type="datetimeFigureOut">
              <a:rPr lang="en-US" smtClean="0"/>
              <a:t>3/31/2020</a:t>
            </a:fld>
            <a:endParaRPr lang="en-US"/>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54BE1F6B-9E29-42DD-843B-28032009C271}" type="slidenum">
              <a:rPr lang="en-US" smtClean="0"/>
              <a:t>‹#›</a:t>
            </a:fld>
            <a:endParaRPr lang="en-US"/>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www.aussietowns.com.au/town/walhalla-vic"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alhalland.org/" TargetMode="External"/><Relationship Id="rId5" Type="http://schemas.openxmlformats.org/officeDocument/2006/relationships/hyperlink" Target="https://www.michigan.org/city/walhalla#?c=44.4299:-85.1166:6&amp;tid=467&amp;page=0&amp;pagesize=20&amp;pagetitle=Walhalla" TargetMode="External"/><Relationship Id="rId4" Type="http://schemas.openxmlformats.org/officeDocument/2006/relationships/hyperlink" Target="https://www.bavaria.by/traditionally-different/imperial-majesty/walhall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7300" dirty="0" smtClean="0"/>
              <a:t>Walhalla</a:t>
            </a:r>
            <a:r>
              <a:rPr lang="en-US" dirty="0" smtClean="0"/>
              <a:t/>
            </a:r>
            <a:br>
              <a:rPr lang="en-US" dirty="0" smtClean="0"/>
            </a:br>
            <a:r>
              <a:rPr lang="en-US" sz="3600" i="1" dirty="0" smtClean="0"/>
              <a:t>A History of Main Street to the Mountains</a:t>
            </a:r>
            <a:endParaRPr lang="en-US" sz="3600" i="1" dirty="0"/>
          </a:p>
        </p:txBody>
      </p:sp>
      <p:sp>
        <p:nvSpPr>
          <p:cNvPr id="3" name="Subtitle 2"/>
          <p:cNvSpPr>
            <a:spLocks noGrp="1"/>
          </p:cNvSpPr>
          <p:nvPr>
            <p:ph type="subTitle" idx="1"/>
          </p:nvPr>
        </p:nvSpPr>
        <p:spPr/>
        <p:txBody>
          <a:bodyPr>
            <a:normAutofit fontScale="92500" lnSpcReduction="10000"/>
          </a:bodyPr>
          <a:lstStyle/>
          <a:p>
            <a:endParaRPr lang="en-US" sz="2400" b="1" dirty="0" smtClean="0"/>
          </a:p>
          <a:p>
            <a:r>
              <a:rPr lang="en-US" sz="2400" b="1" dirty="0" smtClean="0"/>
              <a:t>Leslie </a:t>
            </a:r>
            <a:r>
              <a:rPr lang="en-US" sz="2400" b="1" dirty="0" err="1" smtClean="0"/>
              <a:t>Hagerty</a:t>
            </a:r>
            <a:endParaRPr lang="en-US" sz="2400" b="1" dirty="0" smtClean="0"/>
          </a:p>
          <a:p>
            <a:r>
              <a:rPr lang="en-US" dirty="0" smtClean="0"/>
              <a:t>Director/Curator</a:t>
            </a:r>
          </a:p>
          <a:p>
            <a:r>
              <a:rPr lang="en-US" dirty="0" smtClean="0"/>
              <a:t>Oconee History Museum</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5410200"/>
            <a:ext cx="1627430" cy="1254929"/>
          </a:xfrm>
          <a:prstGeom prst="rect">
            <a:avLst/>
          </a:prstGeom>
        </p:spPr>
      </p:pic>
    </p:spTree>
    <p:extLst>
      <p:ext uri="{BB962C8B-B14F-4D97-AF65-F5344CB8AC3E}">
        <p14:creationId xmlns:p14="http://schemas.microsoft.com/office/powerpoint/2010/main" val="32432902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1146"/>
          <a:stretch/>
        </p:blipFill>
        <p:spPr>
          <a:xfrm>
            <a:off x="4953000" y="2171304"/>
            <a:ext cx="3341078" cy="3962400"/>
          </a:xfrm>
        </p:spPr>
      </p:pic>
      <p:sp>
        <p:nvSpPr>
          <p:cNvPr id="3" name="Title 2"/>
          <p:cNvSpPr>
            <a:spLocks noGrp="1"/>
          </p:cNvSpPr>
          <p:nvPr>
            <p:ph type="title"/>
          </p:nvPr>
        </p:nvSpPr>
        <p:spPr/>
        <p:txBody>
          <a:bodyPr>
            <a:normAutofit fontScale="90000"/>
          </a:bodyPr>
          <a:lstStyle/>
          <a:p>
            <a:r>
              <a:rPr lang="en-US" dirty="0" smtClean="0"/>
              <a:t>War, Occupation &amp; Reconstruction</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676399"/>
            <a:ext cx="3276600" cy="4952211"/>
          </a:xfrm>
          <a:prstGeom prst="rect">
            <a:avLst/>
          </a:prstGeom>
        </p:spPr>
      </p:pic>
    </p:spTree>
    <p:extLst>
      <p:ext uri="{BB962C8B-B14F-4D97-AF65-F5344CB8AC3E}">
        <p14:creationId xmlns:p14="http://schemas.microsoft.com/office/powerpoint/2010/main" val="6072181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Becoming County Seat</a:t>
            </a:r>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563" t="2858" r="24938" b="37777"/>
          <a:stretch/>
        </p:blipFill>
        <p:spPr>
          <a:xfrm>
            <a:off x="4910613" y="2590800"/>
            <a:ext cx="4049486" cy="372114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5065" t="27143" r="8623" b="45520"/>
          <a:stretch/>
        </p:blipFill>
        <p:spPr>
          <a:xfrm>
            <a:off x="672326" y="4191000"/>
            <a:ext cx="4238287" cy="2362200"/>
          </a:xfrm>
          <a:prstGeom prst="rect">
            <a:avLst/>
          </a:prstGeom>
        </p:spPr>
      </p:pic>
      <p:pic>
        <p:nvPicPr>
          <p:cNvPr id="9" name="Content Placeholder 8"/>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7359" t="18379" r="19818" b="21849"/>
          <a:stretch/>
        </p:blipFill>
        <p:spPr>
          <a:xfrm>
            <a:off x="914400" y="1981200"/>
            <a:ext cx="3195172" cy="2209800"/>
          </a:xfrm>
        </p:spPr>
      </p:pic>
    </p:spTree>
    <p:extLst>
      <p:ext uri="{BB962C8B-B14F-4D97-AF65-F5344CB8AC3E}">
        <p14:creationId xmlns:p14="http://schemas.microsoft.com/office/powerpoint/2010/main" val="24057590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43654" t="24502" b="5399"/>
          <a:stretch/>
        </p:blipFill>
        <p:spPr>
          <a:xfrm>
            <a:off x="3124200" y="2052406"/>
            <a:ext cx="2706353" cy="4311804"/>
          </a:xfrm>
        </p:spPr>
      </p:pic>
      <p:sp>
        <p:nvSpPr>
          <p:cNvPr id="3" name="Title 2"/>
          <p:cNvSpPr>
            <a:spLocks noGrp="1"/>
          </p:cNvSpPr>
          <p:nvPr>
            <p:ph type="title"/>
          </p:nvPr>
        </p:nvSpPr>
        <p:spPr/>
        <p:txBody>
          <a:bodyPr/>
          <a:lstStyle/>
          <a:p>
            <a:r>
              <a:rPr lang="en-US" dirty="0" smtClean="0"/>
              <a:t>Colleges</a:t>
            </a:r>
            <a:endParaRPr lang="en-US" dirty="0"/>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2773" t="5040" r="5333" b="32810"/>
          <a:stretch/>
        </p:blipFill>
        <p:spPr>
          <a:xfrm>
            <a:off x="5943600" y="2642144"/>
            <a:ext cx="3104491" cy="322641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6637" t="4911" r="32101" b="20169"/>
          <a:stretch/>
        </p:blipFill>
        <p:spPr>
          <a:xfrm>
            <a:off x="304800" y="2514600"/>
            <a:ext cx="2590800" cy="3387417"/>
          </a:xfrm>
          <a:prstGeom prst="rect">
            <a:avLst/>
          </a:prstGeom>
        </p:spPr>
      </p:pic>
    </p:spTree>
    <p:extLst>
      <p:ext uri="{BB962C8B-B14F-4D97-AF65-F5344CB8AC3E}">
        <p14:creationId xmlns:p14="http://schemas.microsoft.com/office/powerpoint/2010/main" val="273177634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28600" y="3505200"/>
            <a:ext cx="4272802" cy="3124200"/>
          </a:xfrm>
        </p:spPr>
      </p:pic>
      <p:sp>
        <p:nvSpPr>
          <p:cNvPr id="3" name="Title 2"/>
          <p:cNvSpPr>
            <a:spLocks noGrp="1"/>
          </p:cNvSpPr>
          <p:nvPr>
            <p:ph type="title"/>
          </p:nvPr>
        </p:nvSpPr>
        <p:spPr/>
        <p:txBody>
          <a:bodyPr/>
          <a:lstStyle/>
          <a:p>
            <a:r>
              <a:rPr lang="en-US" dirty="0" smtClean="0"/>
              <a:t>Business</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897521"/>
            <a:ext cx="4114800" cy="275182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1565801"/>
            <a:ext cx="3941064" cy="2331720"/>
          </a:xfrm>
          <a:prstGeom prst="rect">
            <a:avLst/>
          </a:prstGeom>
        </p:spPr>
      </p:pic>
    </p:spTree>
    <p:extLst>
      <p:ext uri="{BB962C8B-B14F-4D97-AF65-F5344CB8AC3E}">
        <p14:creationId xmlns:p14="http://schemas.microsoft.com/office/powerpoint/2010/main" val="4260935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Industry</a:t>
            </a: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4038600"/>
            <a:ext cx="4800600" cy="256946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3201798"/>
            <a:ext cx="3581400" cy="2819670"/>
          </a:xfrm>
          <a:prstGeom prst="rect">
            <a:avLst/>
          </a:prstGeom>
        </p:spPr>
      </p:pic>
      <p:pic>
        <p:nvPicPr>
          <p:cNvPr id="4" name="Content Placeholder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3759718" y="2057400"/>
            <a:ext cx="5137561" cy="2362200"/>
          </a:xfrm>
        </p:spPr>
      </p:pic>
    </p:spTree>
    <p:extLst>
      <p:ext uri="{BB962C8B-B14F-4D97-AF65-F5344CB8AC3E}">
        <p14:creationId xmlns:p14="http://schemas.microsoft.com/office/powerpoint/2010/main" val="39766634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4800" y="2819400"/>
            <a:ext cx="5486400" cy="2623931"/>
          </a:xfrm>
        </p:spPr>
      </p:pic>
      <p:sp>
        <p:nvSpPr>
          <p:cNvPr id="3" name="Title 2"/>
          <p:cNvSpPr>
            <a:spLocks noGrp="1"/>
          </p:cNvSpPr>
          <p:nvPr>
            <p:ph type="title"/>
          </p:nvPr>
        </p:nvSpPr>
        <p:spPr/>
        <p:txBody>
          <a:bodyPr>
            <a:normAutofit/>
          </a:bodyPr>
          <a:lstStyle/>
          <a:p>
            <a:r>
              <a:rPr lang="en-US" dirty="0" smtClean="0"/>
              <a:t>Tourism</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7400" y="1676400"/>
            <a:ext cx="3023616" cy="4998720"/>
          </a:xfrm>
          <a:prstGeom prst="rect">
            <a:avLst/>
          </a:prstGeom>
        </p:spPr>
      </p:pic>
    </p:spTree>
    <p:extLst>
      <p:ext uri="{BB962C8B-B14F-4D97-AF65-F5344CB8AC3E}">
        <p14:creationId xmlns:p14="http://schemas.microsoft.com/office/powerpoint/2010/main" val="39989260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Walhalla at 50, 100, 150</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057400"/>
            <a:ext cx="4343400" cy="2963647"/>
          </a:xfrm>
          <a:prstGeom prst="rect">
            <a:avLst/>
          </a:prstGeom>
        </p:spPr>
      </p:pic>
      <p:pic>
        <p:nvPicPr>
          <p:cNvPr id="205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122" b="23949"/>
          <a:stretch/>
        </p:blipFill>
        <p:spPr bwMode="auto">
          <a:xfrm>
            <a:off x="685800" y="2057400"/>
            <a:ext cx="3491345" cy="27431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Content Placeholder 5"/>
          <p:cNvPicPr>
            <a:picLocks noGrp="1" noChangeAspect="1"/>
          </p:cNvPicPr>
          <p:nvPr>
            <p:ph idx="1"/>
          </p:nvPr>
        </p:nvPicPr>
        <p:blipFill rotWithShape="1">
          <a:blip r:embed="rId5">
            <a:extLst>
              <a:ext uri="{28A0092B-C50C-407E-A947-70E740481C1C}">
                <a14:useLocalDpi xmlns:a14="http://schemas.microsoft.com/office/drawing/2010/main" val="0"/>
              </a:ext>
            </a:extLst>
          </a:blip>
          <a:srcRect b="60048"/>
          <a:stretch/>
        </p:blipFill>
        <p:spPr>
          <a:xfrm>
            <a:off x="2286000" y="4767942"/>
            <a:ext cx="4324107" cy="1796143"/>
          </a:xfrm>
        </p:spPr>
      </p:pic>
    </p:spTree>
    <p:extLst>
      <p:ext uri="{BB962C8B-B14F-4D97-AF65-F5344CB8AC3E}">
        <p14:creationId xmlns:p14="http://schemas.microsoft.com/office/powerpoint/2010/main" val="16095651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Oktoberfest</a:t>
            </a:r>
            <a:endParaRPr lang="en-US"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2895600"/>
            <a:ext cx="8270014" cy="29271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27614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Walhalla in Popular Culture</a:t>
            </a:r>
            <a:endParaRPr lang="en-US" dirty="0"/>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33400" y="1957387"/>
            <a:ext cx="42672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828800"/>
            <a:ext cx="300990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91222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hlinkClick r:id="rId3"/>
              </a:rPr>
              <a:t>Walhalla, Australia</a:t>
            </a:r>
            <a:endParaRPr lang="en-US" dirty="0" smtClean="0"/>
          </a:p>
          <a:p>
            <a:r>
              <a:rPr lang="en-US" dirty="0" smtClean="0">
                <a:hlinkClick r:id="rId4"/>
              </a:rPr>
              <a:t>Walhalla, Germany</a:t>
            </a:r>
            <a:endParaRPr lang="en-US" dirty="0" smtClean="0"/>
          </a:p>
          <a:p>
            <a:r>
              <a:rPr lang="en-US" dirty="0" smtClean="0">
                <a:hlinkClick r:id="rId5"/>
              </a:rPr>
              <a:t>Walhalla, Michigan</a:t>
            </a:r>
            <a:endParaRPr lang="en-US" dirty="0" smtClean="0"/>
          </a:p>
          <a:p>
            <a:r>
              <a:rPr lang="en-US" dirty="0" smtClean="0">
                <a:hlinkClick r:id="rId6"/>
              </a:rPr>
              <a:t>Walhalla, North Dakota</a:t>
            </a:r>
            <a:endParaRPr lang="en-US" dirty="0"/>
          </a:p>
        </p:txBody>
      </p:sp>
      <p:sp>
        <p:nvSpPr>
          <p:cNvPr id="3" name="Title 2"/>
          <p:cNvSpPr>
            <a:spLocks noGrp="1"/>
          </p:cNvSpPr>
          <p:nvPr>
            <p:ph type="title"/>
          </p:nvPr>
        </p:nvSpPr>
        <p:spPr/>
        <p:txBody>
          <a:bodyPr/>
          <a:lstStyle/>
          <a:p>
            <a:r>
              <a:rPr lang="en-US" dirty="0" smtClean="0"/>
              <a:t>Other </a:t>
            </a:r>
            <a:r>
              <a:rPr lang="en-US" dirty="0" err="1" smtClean="0"/>
              <a:t>Walhallas</a:t>
            </a:r>
            <a:endParaRPr lang="en-US" dirty="0"/>
          </a:p>
        </p:txBody>
      </p:sp>
    </p:spTree>
    <p:extLst>
      <p:ext uri="{BB962C8B-B14F-4D97-AF65-F5344CB8AC3E}">
        <p14:creationId xmlns:p14="http://schemas.microsoft.com/office/powerpoint/2010/main" val="22791477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John Wagener</a:t>
            </a:r>
            <a:endParaRPr lang="en-US" dirty="0"/>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9600" y="2183146"/>
            <a:ext cx="3690403" cy="4141453"/>
          </a:xfrm>
        </p:spPr>
      </p:pic>
      <p:sp>
        <p:nvSpPr>
          <p:cNvPr id="5" name="Content Placeholder 4"/>
          <p:cNvSpPr>
            <a:spLocks noGrp="1"/>
          </p:cNvSpPr>
          <p:nvPr>
            <p:ph sz="quarter" idx="14"/>
          </p:nvPr>
        </p:nvSpPr>
        <p:spPr/>
        <p:txBody>
          <a:bodyPr>
            <a:normAutofit fontScale="92500" lnSpcReduction="20000"/>
          </a:bodyPr>
          <a:lstStyle/>
          <a:p>
            <a:r>
              <a:rPr lang="en-US" dirty="0" smtClean="0"/>
              <a:t>Arrived Charleston 1833 (age 16)</a:t>
            </a:r>
          </a:p>
          <a:p>
            <a:r>
              <a:rPr lang="en-US" dirty="0" smtClean="0"/>
              <a:t>Founded 1</a:t>
            </a:r>
            <a:r>
              <a:rPr lang="en-US" baseline="30000" dirty="0" smtClean="0"/>
              <a:t>st</a:t>
            </a:r>
            <a:r>
              <a:rPr lang="en-US" dirty="0" smtClean="0"/>
              <a:t> German-language newspaper in the South</a:t>
            </a:r>
          </a:p>
          <a:p>
            <a:r>
              <a:rPr lang="en-US" dirty="0" smtClean="0"/>
              <a:t>Brigadier-General</a:t>
            </a:r>
          </a:p>
          <a:p>
            <a:r>
              <a:rPr lang="en-US" dirty="0" smtClean="0"/>
              <a:t>Mayor of Charleston 1871-1873</a:t>
            </a:r>
          </a:p>
          <a:p>
            <a:r>
              <a:rPr lang="en-US" dirty="0" smtClean="0"/>
              <a:t>Died in Walhalla 1876</a:t>
            </a:r>
          </a:p>
          <a:p>
            <a:r>
              <a:rPr lang="en-US" dirty="0" smtClean="0"/>
              <a:t>Re-interred </a:t>
            </a:r>
            <a:r>
              <a:rPr lang="en-US" smtClean="0"/>
              <a:t>to Charleston 1877</a:t>
            </a:r>
          </a:p>
          <a:p>
            <a:endParaRPr lang="en-US" dirty="0"/>
          </a:p>
        </p:txBody>
      </p:sp>
    </p:spTree>
    <p:extLst>
      <p:ext uri="{BB962C8B-B14F-4D97-AF65-F5344CB8AC3E}">
        <p14:creationId xmlns:p14="http://schemas.microsoft.com/office/powerpoint/2010/main" val="20063084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German Situation</a:t>
            </a:r>
          </a:p>
          <a:p>
            <a:r>
              <a:rPr lang="en-US" dirty="0" smtClean="0"/>
              <a:t>Hanover </a:t>
            </a:r>
            <a:r>
              <a:rPr lang="en-US" dirty="0" smtClean="0">
                <a:sym typeface="Wingdings" panose="05000000000000000000" pitchFamily="2" charset="2"/>
              </a:rPr>
              <a:t> Charleston</a:t>
            </a:r>
            <a:endParaRPr lang="en-US" dirty="0" smtClean="0"/>
          </a:p>
          <a:p>
            <a:r>
              <a:rPr lang="en-US" dirty="0" smtClean="0"/>
              <a:t>German Colonization Society was founded October 6, 1848 with 11 members</a:t>
            </a:r>
          </a:p>
          <a:p>
            <a:r>
              <a:rPr lang="en-US" dirty="0" smtClean="0"/>
              <a:t>Quickly began discussing potential locations for a new settlement</a:t>
            </a:r>
          </a:p>
        </p:txBody>
      </p:sp>
      <p:sp>
        <p:nvSpPr>
          <p:cNvPr id="3" name="Title 2"/>
          <p:cNvSpPr>
            <a:spLocks noGrp="1"/>
          </p:cNvSpPr>
          <p:nvPr>
            <p:ph type="title"/>
          </p:nvPr>
        </p:nvSpPr>
        <p:spPr/>
        <p:txBody>
          <a:bodyPr/>
          <a:lstStyle/>
          <a:p>
            <a:r>
              <a:rPr lang="en-US" dirty="0" smtClean="0"/>
              <a:t>German Colonization Society</a:t>
            </a:r>
            <a:endParaRPr lang="en-US" dirty="0"/>
          </a:p>
        </p:txBody>
      </p:sp>
    </p:spTree>
    <p:extLst>
      <p:ext uri="{BB962C8B-B14F-4D97-AF65-F5344CB8AC3E}">
        <p14:creationId xmlns:p14="http://schemas.microsoft.com/office/powerpoint/2010/main" val="1035568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 Reverend Joseph Grisham</a:t>
            </a:r>
            <a:endParaRPr lang="en-US" dirty="0"/>
          </a:p>
        </p:txBody>
      </p:sp>
      <p:pic>
        <p:nvPicPr>
          <p:cNvPr id="7" name="Content Placeholder 6"/>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562600" y="2590800"/>
            <a:ext cx="2637917" cy="3562613"/>
          </a:xfrm>
        </p:spPr>
      </p:pic>
      <p:sp>
        <p:nvSpPr>
          <p:cNvPr id="6" name="Content Placeholder 5"/>
          <p:cNvSpPr>
            <a:spLocks noGrp="1"/>
          </p:cNvSpPr>
          <p:nvPr>
            <p:ph sz="quarter" idx="13"/>
          </p:nvPr>
        </p:nvSpPr>
        <p:spPr/>
        <p:txBody>
          <a:bodyPr/>
          <a:lstStyle/>
          <a:p>
            <a:r>
              <a:rPr lang="en-US" dirty="0" smtClean="0"/>
              <a:t>Born 1789 to pioneers of Pendleton District</a:t>
            </a:r>
          </a:p>
          <a:p>
            <a:r>
              <a:rPr lang="en-US" dirty="0" smtClean="0"/>
              <a:t>Temperance advocate</a:t>
            </a:r>
          </a:p>
          <a:p>
            <a:r>
              <a:rPr lang="en-US" dirty="0" smtClean="0"/>
              <a:t>Organized temperance unions known as West Union and South Union</a:t>
            </a:r>
          </a:p>
          <a:p>
            <a:r>
              <a:rPr lang="en-US" dirty="0" smtClean="0"/>
              <a:t>Ordained Baptist minister</a:t>
            </a:r>
          </a:p>
          <a:p>
            <a:r>
              <a:rPr lang="en-US" dirty="0" smtClean="0"/>
              <a:t>Died Canton, GA, 1857</a:t>
            </a:r>
          </a:p>
        </p:txBody>
      </p:sp>
    </p:spTree>
    <p:extLst>
      <p:ext uri="{BB962C8B-B14F-4D97-AF65-F5344CB8AC3E}">
        <p14:creationId xmlns:p14="http://schemas.microsoft.com/office/powerpoint/2010/main" val="332453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Garden of the Gods</a:t>
            </a:r>
            <a:endParaRPr lang="en-US" dirty="0"/>
          </a:p>
        </p:txBody>
      </p:sp>
      <p:pic>
        <p:nvPicPr>
          <p:cNvPr id="1026" name="Picture 2" descr="Valhalla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905000"/>
            <a:ext cx="6072188" cy="4501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2357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447800"/>
            <a:ext cx="6934200" cy="5264049"/>
          </a:xfrm>
        </p:spPr>
      </p:pic>
      <p:sp>
        <p:nvSpPr>
          <p:cNvPr id="3" name="Title 2"/>
          <p:cNvSpPr>
            <a:spLocks noGrp="1"/>
          </p:cNvSpPr>
          <p:nvPr>
            <p:ph type="title"/>
          </p:nvPr>
        </p:nvSpPr>
        <p:spPr/>
        <p:txBody>
          <a:bodyPr/>
          <a:lstStyle/>
          <a:p>
            <a:r>
              <a:rPr lang="en-US" dirty="0" smtClean="0"/>
              <a:t>Building  A Town</a:t>
            </a:r>
            <a:endParaRPr lang="en-US" dirty="0"/>
          </a:p>
        </p:txBody>
      </p:sp>
    </p:spTree>
    <p:extLst>
      <p:ext uri="{BB962C8B-B14F-4D97-AF65-F5344CB8AC3E}">
        <p14:creationId xmlns:p14="http://schemas.microsoft.com/office/powerpoint/2010/main" val="1908652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St. John’s Lutheran Church</a:t>
            </a:r>
            <a:endParaRPr lang="en-US" dirty="0"/>
          </a:p>
        </p:txBody>
      </p:sp>
      <p:pic>
        <p:nvPicPr>
          <p:cNvPr id="4" name="Content Placeholder 3"/>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609600" y="1676400"/>
            <a:ext cx="3589215" cy="5029200"/>
          </a:xfrm>
        </p:spPr>
      </p:pic>
      <p:sp>
        <p:nvSpPr>
          <p:cNvPr id="5" name="Content Placeholder 4"/>
          <p:cNvSpPr>
            <a:spLocks noGrp="1"/>
          </p:cNvSpPr>
          <p:nvPr>
            <p:ph sz="quarter" idx="14"/>
          </p:nvPr>
        </p:nvSpPr>
        <p:spPr/>
        <p:txBody>
          <a:bodyPr>
            <a:normAutofit fontScale="92500" lnSpcReduction="10000"/>
          </a:bodyPr>
          <a:lstStyle/>
          <a:p>
            <a:r>
              <a:rPr lang="en-US" dirty="0" smtClean="0"/>
              <a:t>Organized Nov. 1853 as The German Evangelical Lutheran Congregation in Walhalla, Pickens District, South Carolina</a:t>
            </a:r>
          </a:p>
          <a:p>
            <a:r>
              <a:rPr lang="en-US" dirty="0" smtClean="0"/>
              <a:t>Built by John Kaufman</a:t>
            </a:r>
          </a:p>
          <a:p>
            <a:r>
              <a:rPr lang="en-US" dirty="0" smtClean="0"/>
              <a:t>Church opened June 14, 1860 with guest priest Father J.J. O’Connell of Tunnel Hill</a:t>
            </a:r>
          </a:p>
        </p:txBody>
      </p:sp>
    </p:spTree>
    <p:extLst>
      <p:ext uri="{BB962C8B-B14F-4D97-AF65-F5344CB8AC3E}">
        <p14:creationId xmlns:p14="http://schemas.microsoft.com/office/powerpoint/2010/main" val="33935225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143000" y="1676400"/>
            <a:ext cx="4517136" cy="2542032"/>
          </a:xfrm>
        </p:spPr>
      </p:pic>
      <p:sp>
        <p:nvSpPr>
          <p:cNvPr id="3" name="Title 2"/>
          <p:cNvSpPr>
            <a:spLocks noGrp="1"/>
          </p:cNvSpPr>
          <p:nvPr>
            <p:ph type="title"/>
          </p:nvPr>
        </p:nvSpPr>
        <p:spPr/>
        <p:txBody>
          <a:bodyPr/>
          <a:lstStyle/>
          <a:p>
            <a:r>
              <a:rPr lang="en-US" dirty="0" smtClean="0"/>
              <a:t>Roads &amp; Rails</a:t>
            </a:r>
            <a:endParaRPr lang="en-US"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3913915"/>
            <a:ext cx="3886200" cy="2805836"/>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4441371"/>
            <a:ext cx="3505200" cy="2278380"/>
          </a:xfrm>
          <a:prstGeom prst="rect">
            <a:avLst/>
          </a:prstGeom>
        </p:spPr>
      </p:pic>
    </p:spTree>
    <p:extLst>
      <p:ext uri="{BB962C8B-B14F-4D97-AF65-F5344CB8AC3E}">
        <p14:creationId xmlns:p14="http://schemas.microsoft.com/office/powerpoint/2010/main" val="3283615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029200" y="1981200"/>
            <a:ext cx="3934968" cy="2481835"/>
          </a:xfrm>
        </p:spPr>
      </p:pic>
      <p:sp>
        <p:nvSpPr>
          <p:cNvPr id="3" name="Title 2"/>
          <p:cNvSpPr>
            <a:spLocks noGrp="1"/>
          </p:cNvSpPr>
          <p:nvPr>
            <p:ph type="title"/>
          </p:nvPr>
        </p:nvSpPr>
        <p:spPr/>
        <p:txBody>
          <a:bodyPr/>
          <a:lstStyle/>
          <a:p>
            <a:r>
              <a:rPr lang="en-US" dirty="0" smtClean="0"/>
              <a:t>The Tunnel</a:t>
            </a:r>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10542"/>
          <a:stretch/>
        </p:blipFill>
        <p:spPr>
          <a:xfrm>
            <a:off x="152400" y="2145296"/>
            <a:ext cx="4803000" cy="2309395"/>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4648200"/>
            <a:ext cx="6438900" cy="205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099436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13251</TotalTime>
  <Words>1997</Words>
  <Application>Microsoft Office PowerPoint</Application>
  <PresentationFormat>On-screen Show (4:3)</PresentationFormat>
  <Paragraphs>95</Paragraphs>
  <Slides>19</Slides>
  <Notes>18</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Waveform</vt:lpstr>
      <vt:lpstr>Walhalla A History of Main Street to the Mountains</vt:lpstr>
      <vt:lpstr>John Wagener</vt:lpstr>
      <vt:lpstr>German Colonization Society</vt:lpstr>
      <vt:lpstr> Reverend Joseph Grisham</vt:lpstr>
      <vt:lpstr>Garden of the Gods</vt:lpstr>
      <vt:lpstr>Building  A Town</vt:lpstr>
      <vt:lpstr>St. John’s Lutheran Church</vt:lpstr>
      <vt:lpstr>Roads &amp; Rails</vt:lpstr>
      <vt:lpstr>The Tunnel</vt:lpstr>
      <vt:lpstr>War, Occupation &amp; Reconstruction</vt:lpstr>
      <vt:lpstr>Becoming County Seat</vt:lpstr>
      <vt:lpstr>Colleges</vt:lpstr>
      <vt:lpstr>Business</vt:lpstr>
      <vt:lpstr>Industry</vt:lpstr>
      <vt:lpstr>Tourism</vt:lpstr>
      <vt:lpstr>Walhalla at 50, 100, 150</vt:lpstr>
      <vt:lpstr>Oktoberfest</vt:lpstr>
      <vt:lpstr>Walhalla in Popular Culture</vt:lpstr>
      <vt:lpstr>Other Walhallas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Oconee Heritage Center</dc:creator>
  <cp:lastModifiedBy>Assistant Curator</cp:lastModifiedBy>
  <cp:revision>44</cp:revision>
  <dcterms:created xsi:type="dcterms:W3CDTF">2018-09-19T17:53:45Z</dcterms:created>
  <dcterms:modified xsi:type="dcterms:W3CDTF">2020-03-31T20:32:58Z</dcterms:modified>
</cp:coreProperties>
</file>