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6" r:id="rId2"/>
    <p:sldId id="275" r:id="rId3"/>
    <p:sldId id="276" r:id="rId4"/>
    <p:sldId id="277" r:id="rId5"/>
    <p:sldId id="278" r:id="rId6"/>
    <p:sldId id="279" r:id="rId7"/>
    <p:sldId id="280" r:id="rId8"/>
    <p:sldId id="281" r:id="rId9"/>
    <p:sldId id="282" r:id="rId10"/>
    <p:sldId id="283" r:id="rId11"/>
    <p:sldId id="284" r:id="rId12"/>
    <p:sldId id="270" r:id="rId13"/>
    <p:sldId id="271" r:id="rId14"/>
    <p:sldId id="285" r:id="rId15"/>
    <p:sldId id="286" r:id="rId16"/>
    <p:sldId id="272" r:id="rId17"/>
    <p:sldId id="273" r:id="rId18"/>
    <p:sldId id="274" r:id="rId19"/>
    <p:sldId id="258" r:id="rId20"/>
    <p:sldId id="257" r:id="rId21"/>
    <p:sldId id="259" r:id="rId22"/>
    <p:sldId id="260" r:id="rId23"/>
    <p:sldId id="262" r:id="rId24"/>
    <p:sldId id="261" r:id="rId25"/>
    <p:sldId id="263" r:id="rId26"/>
    <p:sldId id="264" r:id="rId27"/>
    <p:sldId id="265" r:id="rId28"/>
    <p:sldId id="266" r:id="rId29"/>
    <p:sldId id="267" r:id="rId30"/>
    <p:sldId id="287"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Full" cryptAlgorithmClass="hash" cryptAlgorithmType="typeAny" cryptAlgorithmSid="4" spinCount="100000" saltData="wFnDCQC9mAY+0EputMK2yw==" hashData="iYwsvtzzoytyPy/mPmzA6o19vss="/>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09" autoAdjust="0"/>
    <p:restoredTop sz="65688" autoAdjust="0"/>
  </p:normalViewPr>
  <p:slideViewPr>
    <p:cSldViewPr>
      <p:cViewPr varScale="1">
        <p:scale>
          <a:sx n="44" d="100"/>
          <a:sy n="44" d="100"/>
        </p:scale>
        <p:origin x="-1901" y="-6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49D421-AED3-49C5-A44D-5B2F321481A8}" type="datetimeFigureOut">
              <a:rPr lang="en-US" smtClean="0"/>
              <a:t>3/31/2020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449A4-866F-40B9-AA42-CABF3527A25B}" type="slidenum">
              <a:rPr lang="en-US" smtClean="0"/>
              <a:t>‹#›</a:t>
            </a:fld>
            <a:endParaRPr lang="en-US"/>
          </a:p>
        </p:txBody>
      </p:sp>
    </p:spTree>
    <p:extLst>
      <p:ext uri="{BB962C8B-B14F-4D97-AF65-F5344CB8AC3E}">
        <p14:creationId xmlns:p14="http://schemas.microsoft.com/office/powerpoint/2010/main" val="170979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449A4-866F-40B9-AA42-CABF3527A25B}" type="slidenum">
              <a:rPr lang="en-US" smtClean="0"/>
              <a:t>12</a:t>
            </a:fld>
            <a:endParaRPr lang="en-US"/>
          </a:p>
        </p:txBody>
      </p:sp>
    </p:spTree>
    <p:extLst>
      <p:ext uri="{BB962C8B-B14F-4D97-AF65-F5344CB8AC3E}">
        <p14:creationId xmlns:p14="http://schemas.microsoft.com/office/powerpoint/2010/main" val="16503363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7E449A4-866F-40B9-AA42-CABF3527A25B}" type="slidenum">
              <a:rPr lang="en-US" smtClean="0"/>
              <a:t>23</a:t>
            </a:fld>
            <a:endParaRPr lang="en-US"/>
          </a:p>
        </p:txBody>
      </p:sp>
    </p:spTree>
    <p:extLst>
      <p:ext uri="{BB962C8B-B14F-4D97-AF65-F5344CB8AC3E}">
        <p14:creationId xmlns:p14="http://schemas.microsoft.com/office/powerpoint/2010/main" val="39704923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err="1" smtClean="0"/>
              <a:t>Cheswell</a:t>
            </a:r>
            <a:r>
              <a:rPr lang="en-US" baseline="0" dirty="0" smtClean="0"/>
              <a:t> Manufacturing Company started its cotton mill business in 1900</a:t>
            </a:r>
          </a:p>
          <a:p>
            <a:pPr marL="171450" indent="-171450">
              <a:buFont typeface="Arial" panose="020B0604020202020204" pitchFamily="34" charset="0"/>
              <a:buChar char="•"/>
            </a:pPr>
            <a:r>
              <a:rPr lang="en-US" baseline="0" dirty="0" smtClean="0"/>
              <a:t>W.E. </a:t>
            </a:r>
            <a:r>
              <a:rPr lang="en-US" baseline="0" dirty="0" err="1" smtClean="0"/>
              <a:t>Cheswell</a:t>
            </a:r>
            <a:r>
              <a:rPr lang="en-US" baseline="0" dirty="0" smtClean="0"/>
              <a:t> was superintendent at </a:t>
            </a:r>
            <a:r>
              <a:rPr lang="en-US" baseline="0" dirty="0" err="1" smtClean="0"/>
              <a:t>Newry</a:t>
            </a:r>
            <a:r>
              <a:rPr lang="en-US" baseline="0" dirty="0" smtClean="0"/>
              <a:t> at the same time he was founding his own mill in Westminster.</a:t>
            </a:r>
          </a:p>
          <a:p>
            <a:pPr marL="171450" indent="-171450">
              <a:buFont typeface="Arial" panose="020B0604020202020204" pitchFamily="34" charset="0"/>
              <a:buChar char="•"/>
            </a:pPr>
            <a:r>
              <a:rPr lang="en-US" baseline="0" dirty="0" smtClean="0"/>
              <a:t>In 1908 Oconee Mill took up the operations of the </a:t>
            </a:r>
            <a:r>
              <a:rPr lang="en-US" baseline="0" dirty="0" err="1" smtClean="0"/>
              <a:t>Cheswell</a:t>
            </a:r>
            <a:r>
              <a:rPr lang="en-US" baseline="0" dirty="0" smtClean="0"/>
              <a:t> Mill.</a:t>
            </a:r>
          </a:p>
          <a:p>
            <a:pPr marL="171450" indent="-171450">
              <a:buFont typeface="Arial" panose="020B0604020202020204" pitchFamily="34" charset="0"/>
              <a:buChar char="•"/>
            </a:pPr>
            <a:r>
              <a:rPr lang="en-US" baseline="0" dirty="0" smtClean="0"/>
              <a:t>Oconee Mill in operation from 1908-1937.</a:t>
            </a:r>
          </a:p>
          <a:p>
            <a:pPr marL="171450" indent="-171450">
              <a:buFont typeface="Arial" panose="020B0604020202020204" pitchFamily="34" charset="0"/>
              <a:buChar char="•"/>
            </a:pPr>
            <a:r>
              <a:rPr lang="en-US" baseline="0" dirty="0" smtClean="0"/>
              <a:t>In 1938 Beacon industries took over production in the plant and remained an important employer in the town until 2002.</a:t>
            </a:r>
            <a:endParaRPr lang="en-US" dirty="0" smtClean="0"/>
          </a:p>
          <a:p>
            <a:endParaRPr lang="en-US" dirty="0"/>
          </a:p>
        </p:txBody>
      </p:sp>
      <p:sp>
        <p:nvSpPr>
          <p:cNvPr id="4" name="Slide Number Placeholder 3"/>
          <p:cNvSpPr>
            <a:spLocks noGrp="1"/>
          </p:cNvSpPr>
          <p:nvPr>
            <p:ph type="sldNum" sz="quarter" idx="10"/>
          </p:nvPr>
        </p:nvSpPr>
        <p:spPr/>
        <p:txBody>
          <a:bodyPr/>
          <a:lstStyle/>
          <a:p>
            <a:fld id="{37E449A4-866F-40B9-AA42-CABF3527A25B}" type="slidenum">
              <a:rPr lang="en-US" smtClean="0"/>
              <a:t>24</a:t>
            </a:fld>
            <a:endParaRPr lang="en-US"/>
          </a:p>
        </p:txBody>
      </p:sp>
    </p:spTree>
    <p:extLst>
      <p:ext uri="{BB962C8B-B14F-4D97-AF65-F5344CB8AC3E}">
        <p14:creationId xmlns:p14="http://schemas.microsoft.com/office/powerpoint/2010/main" val="20615159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Located in Walhalla</a:t>
            </a:r>
          </a:p>
          <a:p>
            <a:pPr marL="171450" indent="-171450">
              <a:buFont typeface="Arial" panose="020B0604020202020204" pitchFamily="34" charset="0"/>
              <a:buChar char="•"/>
            </a:pPr>
            <a:r>
              <a:rPr lang="en-US" dirty="0" smtClean="0"/>
              <a:t>Started as Walhalla Cotton Mills, then Victor-Monaghan, Chicopee, then Avondale</a:t>
            </a:r>
          </a:p>
          <a:p>
            <a:pPr marL="171450" indent="-171450">
              <a:buFont typeface="Arial" panose="020B0604020202020204" pitchFamily="34" charset="0"/>
              <a:buChar char="•"/>
            </a:pPr>
            <a:r>
              <a:rPr lang="en-US" dirty="0" smtClean="0"/>
              <a:t>Started in 1895</a:t>
            </a:r>
          </a:p>
          <a:p>
            <a:pPr marL="171450" indent="-171450">
              <a:buFont typeface="Arial" panose="020B0604020202020204" pitchFamily="34" charset="0"/>
              <a:buChar char="•"/>
            </a:pPr>
            <a:r>
              <a:rPr lang="en-US" dirty="0" smtClean="0"/>
              <a:t>Produced cloth</a:t>
            </a:r>
            <a:r>
              <a:rPr lang="en-US" baseline="0" dirty="0" smtClean="0"/>
              <a:t> and gauze</a:t>
            </a:r>
            <a:endParaRPr lang="en-US" dirty="0"/>
          </a:p>
        </p:txBody>
      </p:sp>
      <p:sp>
        <p:nvSpPr>
          <p:cNvPr id="4" name="Slide Number Placeholder 3"/>
          <p:cNvSpPr>
            <a:spLocks noGrp="1"/>
          </p:cNvSpPr>
          <p:nvPr>
            <p:ph type="sldNum" sz="quarter" idx="10"/>
          </p:nvPr>
        </p:nvSpPr>
        <p:spPr/>
        <p:txBody>
          <a:bodyPr/>
          <a:lstStyle/>
          <a:p>
            <a:fld id="{37E449A4-866F-40B9-AA42-CABF3527A25B}" type="slidenum">
              <a:rPr lang="en-US" smtClean="0"/>
              <a:t>25</a:t>
            </a:fld>
            <a:endParaRPr lang="en-US"/>
          </a:p>
        </p:txBody>
      </p:sp>
    </p:spTree>
    <p:extLst>
      <p:ext uri="{BB962C8B-B14F-4D97-AF65-F5344CB8AC3E}">
        <p14:creationId xmlns:p14="http://schemas.microsoft.com/office/powerpoint/2010/main" val="18995447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Mill houses had no indoor</a:t>
            </a:r>
            <a:r>
              <a:rPr lang="en-US" baseline="0" dirty="0" smtClean="0"/>
              <a:t> plumbing so these outhouses were necessary!</a:t>
            </a:r>
            <a:endParaRPr lang="en-US" dirty="0"/>
          </a:p>
        </p:txBody>
      </p:sp>
      <p:sp>
        <p:nvSpPr>
          <p:cNvPr id="4" name="Slide Number Placeholder 3"/>
          <p:cNvSpPr>
            <a:spLocks noGrp="1"/>
          </p:cNvSpPr>
          <p:nvPr>
            <p:ph type="sldNum" sz="quarter" idx="10"/>
          </p:nvPr>
        </p:nvSpPr>
        <p:spPr/>
        <p:txBody>
          <a:bodyPr/>
          <a:lstStyle/>
          <a:p>
            <a:fld id="{37E449A4-866F-40B9-AA42-CABF3527A25B}" type="slidenum">
              <a:rPr lang="en-US" smtClean="0"/>
              <a:t>27</a:t>
            </a:fld>
            <a:endParaRPr lang="en-US"/>
          </a:p>
        </p:txBody>
      </p:sp>
    </p:spTree>
    <p:extLst>
      <p:ext uri="{BB962C8B-B14F-4D97-AF65-F5344CB8AC3E}">
        <p14:creationId xmlns:p14="http://schemas.microsoft.com/office/powerpoint/2010/main" val="27487717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Mill league</a:t>
            </a:r>
            <a:r>
              <a:rPr lang="en-US" baseline="0" dirty="0" smtClean="0"/>
              <a:t> baseball was an important part of life for the mill village</a:t>
            </a:r>
          </a:p>
          <a:p>
            <a:pPr marL="171450" indent="-171450">
              <a:buFont typeface="Arial" panose="020B0604020202020204" pitchFamily="34" charset="0"/>
              <a:buChar char="•"/>
            </a:pPr>
            <a:r>
              <a:rPr lang="en-US" baseline="0" dirty="0" smtClean="0"/>
              <a:t>If you were good at baseball, you could get paid more at your mill jobs</a:t>
            </a:r>
          </a:p>
          <a:p>
            <a:pPr marL="171450" indent="-171450">
              <a:buFont typeface="Arial" panose="020B0604020202020204" pitchFamily="34" charset="0"/>
              <a:buChar char="•"/>
            </a:pPr>
            <a:r>
              <a:rPr lang="en-US" baseline="0" dirty="0" smtClean="0"/>
              <a:t>Many famous Major League Baseball players in the early years were scouted from mill league teams</a:t>
            </a:r>
          </a:p>
          <a:p>
            <a:pPr marL="171450" indent="-171450">
              <a:buFont typeface="Arial" panose="020B0604020202020204" pitchFamily="34" charset="0"/>
              <a:buChar char="•"/>
            </a:pPr>
            <a:r>
              <a:rPr lang="en-US" baseline="0" dirty="0" smtClean="0"/>
              <a:t>Shoeless Joe Jackson with the Chicago White Sox started out on a mill team in Greenville</a:t>
            </a:r>
            <a:endParaRPr lang="en-US" dirty="0"/>
          </a:p>
        </p:txBody>
      </p:sp>
      <p:sp>
        <p:nvSpPr>
          <p:cNvPr id="4" name="Slide Number Placeholder 3"/>
          <p:cNvSpPr>
            <a:spLocks noGrp="1"/>
          </p:cNvSpPr>
          <p:nvPr>
            <p:ph type="sldNum" sz="quarter" idx="10"/>
          </p:nvPr>
        </p:nvSpPr>
        <p:spPr/>
        <p:txBody>
          <a:bodyPr/>
          <a:lstStyle/>
          <a:p>
            <a:fld id="{37E449A4-866F-40B9-AA42-CABF3527A25B}" type="slidenum">
              <a:rPr lang="en-US" smtClean="0"/>
              <a:t>28</a:t>
            </a:fld>
            <a:endParaRPr lang="en-US"/>
          </a:p>
        </p:txBody>
      </p:sp>
    </p:spTree>
    <p:extLst>
      <p:ext uri="{BB962C8B-B14F-4D97-AF65-F5344CB8AC3E}">
        <p14:creationId xmlns:p14="http://schemas.microsoft.com/office/powerpoint/2010/main" val="22309037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 mill store was a</a:t>
            </a:r>
            <a:r>
              <a:rPr lang="en-US" baseline="0" dirty="0" smtClean="0"/>
              <a:t> vital part of the village</a:t>
            </a:r>
          </a:p>
          <a:p>
            <a:pPr marL="171450" indent="-171450">
              <a:buFont typeface="Arial" panose="020B0604020202020204" pitchFamily="34" charset="0"/>
              <a:buChar char="•"/>
            </a:pPr>
            <a:r>
              <a:rPr lang="en-US" baseline="0" dirty="0" smtClean="0"/>
              <a:t>Some mills would pay their employees in script (also called loonies), coins that would only work at the company store.  Do you think you could’ve gotten out of the mill life if you were only paid in script?</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7E449A4-866F-40B9-AA42-CABF3527A25B}" type="slidenum">
              <a:rPr lang="en-US" smtClean="0"/>
              <a:t>29</a:t>
            </a:fld>
            <a:endParaRPr lang="en-US"/>
          </a:p>
        </p:txBody>
      </p:sp>
    </p:spTree>
    <p:extLst>
      <p:ext uri="{BB962C8B-B14F-4D97-AF65-F5344CB8AC3E}">
        <p14:creationId xmlns:p14="http://schemas.microsoft.com/office/powerpoint/2010/main" val="20966304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more information about the textile industry in Oconee County view the “Textiles in Oconee” presentation.</a:t>
            </a:r>
            <a:endParaRPr lang="en-US" dirty="0"/>
          </a:p>
        </p:txBody>
      </p:sp>
      <p:sp>
        <p:nvSpPr>
          <p:cNvPr id="4" name="Slide Number Placeholder 3"/>
          <p:cNvSpPr>
            <a:spLocks noGrp="1"/>
          </p:cNvSpPr>
          <p:nvPr>
            <p:ph type="sldNum" sz="quarter" idx="10"/>
          </p:nvPr>
        </p:nvSpPr>
        <p:spPr/>
        <p:txBody>
          <a:bodyPr/>
          <a:lstStyle/>
          <a:p>
            <a:fld id="{37E449A4-866F-40B9-AA42-CABF3527A25B}" type="slidenum">
              <a:rPr lang="en-US" smtClean="0"/>
              <a:t>30</a:t>
            </a:fld>
            <a:endParaRPr lang="en-US"/>
          </a:p>
        </p:txBody>
      </p:sp>
    </p:spTree>
    <p:extLst>
      <p:ext uri="{BB962C8B-B14F-4D97-AF65-F5344CB8AC3E}">
        <p14:creationId xmlns:p14="http://schemas.microsoft.com/office/powerpoint/2010/main" val="82527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are wages?</a:t>
            </a:r>
          </a:p>
          <a:p>
            <a:pPr marL="171450" indent="-171450">
              <a:buFont typeface="Arial" panose="020B0604020202020204" pitchFamily="34" charset="0"/>
              <a:buChar char="•"/>
            </a:pPr>
            <a:r>
              <a:rPr lang="en-US" dirty="0" smtClean="0"/>
              <a:t>Wages are the weekly payment you receive in return for work.</a:t>
            </a:r>
          </a:p>
          <a:p>
            <a:pPr marL="0" indent="0">
              <a:buFont typeface="Arial" panose="020B0604020202020204" pitchFamily="34" charset="0"/>
              <a:buNone/>
            </a:pPr>
            <a:endParaRPr lang="en-US" dirty="0" smtClean="0"/>
          </a:p>
        </p:txBody>
      </p:sp>
      <p:sp>
        <p:nvSpPr>
          <p:cNvPr id="4" name="Slide Number Placeholder 3"/>
          <p:cNvSpPr>
            <a:spLocks noGrp="1"/>
          </p:cNvSpPr>
          <p:nvPr>
            <p:ph type="sldNum" sz="quarter" idx="10"/>
          </p:nvPr>
        </p:nvSpPr>
        <p:spPr/>
        <p:txBody>
          <a:bodyPr/>
          <a:lstStyle/>
          <a:p>
            <a:fld id="{37E449A4-866F-40B9-AA42-CABF3527A25B}" type="slidenum">
              <a:rPr lang="en-US" smtClean="0"/>
              <a:t>13</a:t>
            </a:fld>
            <a:endParaRPr lang="en-US"/>
          </a:p>
        </p:txBody>
      </p:sp>
    </p:spTree>
    <p:extLst>
      <p:ext uri="{BB962C8B-B14F-4D97-AF65-F5344CB8AC3E}">
        <p14:creationId xmlns:p14="http://schemas.microsoft.com/office/powerpoint/2010/main" val="2579948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7E449A4-866F-40B9-AA42-CABF3527A25B}" type="slidenum">
              <a:rPr lang="en-US" smtClean="0"/>
              <a:t>16</a:t>
            </a:fld>
            <a:endParaRPr lang="en-US"/>
          </a:p>
        </p:txBody>
      </p:sp>
    </p:spTree>
    <p:extLst>
      <p:ext uri="{BB962C8B-B14F-4D97-AF65-F5344CB8AC3E}">
        <p14:creationId xmlns:p14="http://schemas.microsoft.com/office/powerpoint/2010/main" val="2485142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Many children started work in the mill at age 8 or 9</a:t>
            </a:r>
          </a:p>
          <a:p>
            <a:pPr marL="171450" indent="-171450">
              <a:buFont typeface="Arial" panose="020B0604020202020204" pitchFamily="34" charset="0"/>
              <a:buChar char="•"/>
            </a:pPr>
            <a:r>
              <a:rPr lang="en-US" dirty="0" smtClean="0"/>
              <a:t>Because they are small,</a:t>
            </a:r>
            <a:r>
              <a:rPr lang="en-US" baseline="0" dirty="0" smtClean="0"/>
              <a:t> children were perfect for working in the tight factory spaces.  </a:t>
            </a:r>
          </a:p>
          <a:p>
            <a:pPr marL="171450" indent="-171450">
              <a:buFont typeface="Arial" panose="020B0604020202020204" pitchFamily="34" charset="0"/>
              <a:buChar char="•"/>
            </a:pPr>
            <a:r>
              <a:rPr lang="en-US" baseline="0" dirty="0" smtClean="0"/>
              <a:t>Their hands could fit in between the spools better than an adult and they could transport things at a quicker pace than adults</a:t>
            </a:r>
          </a:p>
          <a:p>
            <a:pPr marL="171450" indent="-171450">
              <a:buFont typeface="Arial" panose="020B0604020202020204" pitchFamily="34" charset="0"/>
              <a:buChar char="•"/>
            </a:pPr>
            <a:r>
              <a:rPr lang="en-US" baseline="0" dirty="0" smtClean="0"/>
              <a:t>Did you know in 1900, 18% of all American workers were under the age of 16?</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37E449A4-866F-40B9-AA42-CABF3527A25B}" type="slidenum">
              <a:rPr lang="en-US" smtClean="0"/>
              <a:t>17</a:t>
            </a:fld>
            <a:endParaRPr lang="en-US"/>
          </a:p>
        </p:txBody>
      </p:sp>
    </p:spTree>
    <p:extLst>
      <p:ext uri="{BB962C8B-B14F-4D97-AF65-F5344CB8AC3E}">
        <p14:creationId xmlns:p14="http://schemas.microsoft.com/office/powerpoint/2010/main" val="41494831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Children</a:t>
            </a:r>
            <a:r>
              <a:rPr lang="en-US" baseline="0" dirty="0" smtClean="0"/>
              <a:t> usually weren’t able to attend school while working in the mill, so they grew up uneducated.</a:t>
            </a:r>
          </a:p>
          <a:p>
            <a:pPr marL="171450" indent="-171450">
              <a:buFont typeface="Arial" panose="020B0604020202020204" pitchFamily="34" charset="0"/>
              <a:buChar char="•"/>
            </a:pPr>
            <a:r>
              <a:rPr lang="en-US" baseline="0" dirty="0" smtClean="0"/>
              <a:t>Children would often be the victims of work injuries, some even losing limbs to the large machines.</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During the period from 1902 to 1915, child labor committees emphasized reform through state legislatures. Many laws restricting child labor were passed as part of the progressive reform movement of this period. The gaps that remained, particularly in the southern states, led to a decision to work for a federal child labor law. Congress passed such laws in 1916 and 1918, but the </a:t>
            </a:r>
            <a:r>
              <a:rPr lang="en-US" sz="1200" b="0" i="0" u="none" kern="1200" dirty="0" smtClean="0">
                <a:solidFill>
                  <a:schemeClr val="tx1"/>
                </a:solidFill>
                <a:effectLst/>
                <a:latin typeface="+mn-lt"/>
                <a:ea typeface="+mn-ea"/>
                <a:cs typeface="+mn-cs"/>
              </a:rPr>
              <a:t>Supreme</a:t>
            </a:r>
            <a:r>
              <a:rPr lang="en-US" sz="1200" b="0" i="0" u="none" kern="1200" baseline="0" dirty="0" smtClean="0">
                <a:solidFill>
                  <a:schemeClr val="tx1"/>
                </a:solidFill>
                <a:effectLst/>
                <a:latin typeface="+mn-lt"/>
                <a:ea typeface="+mn-ea"/>
                <a:cs typeface="+mn-cs"/>
              </a:rPr>
              <a:t> Court </a:t>
            </a:r>
            <a:r>
              <a:rPr lang="en-US" sz="1200" b="0" i="0" kern="1200" dirty="0" smtClean="0">
                <a:solidFill>
                  <a:schemeClr val="tx1"/>
                </a:solidFill>
                <a:effectLst/>
                <a:latin typeface="+mn-lt"/>
                <a:ea typeface="+mn-ea"/>
                <a:cs typeface="+mn-cs"/>
              </a:rPr>
              <a:t>declared them unconstitutional.</a:t>
            </a:r>
          </a:p>
          <a:p>
            <a:pPr marL="171450" indent="-171450">
              <a:buFont typeface="Arial" panose="020B0604020202020204" pitchFamily="34" charset="0"/>
              <a:buChar char="•"/>
            </a:pPr>
            <a:r>
              <a:rPr lang="en-US" sz="1200" b="0" i="0" kern="1200" dirty="0" smtClean="0">
                <a:solidFill>
                  <a:schemeClr val="tx1"/>
                </a:solidFill>
                <a:effectLst/>
                <a:latin typeface="+mn-lt"/>
                <a:ea typeface="+mn-ea"/>
                <a:cs typeface="+mn-cs"/>
              </a:rPr>
              <a:t>The Fair Labor Standards Act of 1938, which for the first time set national minimum wage and maximum hour standards for workers in interstate commerce, also placed limitations on child labor. In effect, the employment of children under sixteen years of age was prohibited in manufacturing and mining.</a:t>
            </a:r>
            <a:endParaRPr lang="en-US" dirty="0"/>
          </a:p>
        </p:txBody>
      </p:sp>
      <p:sp>
        <p:nvSpPr>
          <p:cNvPr id="4" name="Slide Number Placeholder 3"/>
          <p:cNvSpPr>
            <a:spLocks noGrp="1"/>
          </p:cNvSpPr>
          <p:nvPr>
            <p:ph type="sldNum" sz="quarter" idx="10"/>
          </p:nvPr>
        </p:nvSpPr>
        <p:spPr/>
        <p:txBody>
          <a:bodyPr/>
          <a:lstStyle/>
          <a:p>
            <a:fld id="{37E449A4-866F-40B9-AA42-CABF3527A25B}" type="slidenum">
              <a:rPr lang="en-US" smtClean="0"/>
              <a:t>18</a:t>
            </a:fld>
            <a:endParaRPr lang="en-US"/>
          </a:p>
        </p:txBody>
      </p:sp>
    </p:spTree>
    <p:extLst>
      <p:ext uri="{BB962C8B-B14F-4D97-AF65-F5344CB8AC3E}">
        <p14:creationId xmlns:p14="http://schemas.microsoft.com/office/powerpoint/2010/main" val="2532059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Almost every</a:t>
            </a:r>
            <a:r>
              <a:rPr lang="en-US" baseline="0" dirty="0" smtClean="0"/>
              <a:t> town in Oconee County had a textile mill at some point!</a:t>
            </a:r>
          </a:p>
          <a:p>
            <a:pPr marL="171450" indent="-171450">
              <a:buFont typeface="Arial" panose="020B0604020202020204" pitchFamily="34" charset="0"/>
              <a:buChar char="•"/>
            </a:pPr>
            <a:r>
              <a:rPr lang="en-US" baseline="0" dirty="0" smtClean="0"/>
              <a:t>Oconee County’s first textile mill was </a:t>
            </a:r>
            <a:r>
              <a:rPr lang="en-US" baseline="0" dirty="0" err="1" smtClean="0"/>
              <a:t>Newry</a:t>
            </a:r>
            <a:r>
              <a:rPr lang="en-US" baseline="0" dirty="0" smtClean="0"/>
              <a:t> built by William Ashmead Courtenay.  The mill started production in 1894.</a:t>
            </a:r>
            <a:endParaRPr lang="en-US" dirty="0"/>
          </a:p>
        </p:txBody>
      </p:sp>
      <p:sp>
        <p:nvSpPr>
          <p:cNvPr id="4" name="Slide Number Placeholder 3"/>
          <p:cNvSpPr>
            <a:spLocks noGrp="1"/>
          </p:cNvSpPr>
          <p:nvPr>
            <p:ph type="sldNum" sz="quarter" idx="10"/>
          </p:nvPr>
        </p:nvSpPr>
        <p:spPr/>
        <p:txBody>
          <a:bodyPr/>
          <a:lstStyle/>
          <a:p>
            <a:fld id="{37E449A4-866F-40B9-AA42-CABF3527A25B}" type="slidenum">
              <a:rPr lang="en-US" smtClean="0"/>
              <a:t>19</a:t>
            </a:fld>
            <a:endParaRPr lang="en-US"/>
          </a:p>
        </p:txBody>
      </p:sp>
    </p:spTree>
    <p:extLst>
      <p:ext uri="{BB962C8B-B14F-4D97-AF65-F5344CB8AC3E}">
        <p14:creationId xmlns:p14="http://schemas.microsoft.com/office/powerpoint/2010/main" val="415392846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Located in Walhalla</a:t>
            </a:r>
          </a:p>
          <a:p>
            <a:pPr marL="171450" indent="-171450">
              <a:buFont typeface="Arial" panose="020B0604020202020204" pitchFamily="34" charset="0"/>
              <a:buChar char="•"/>
            </a:pPr>
            <a:r>
              <a:rPr lang="en-US" dirty="0" smtClean="0"/>
              <a:t>Began</a:t>
            </a:r>
            <a:r>
              <a:rPr lang="en-US" baseline="0" dirty="0" smtClean="0"/>
              <a:t> as Oconee Knitting Mills in 1904.  Eventually became </a:t>
            </a:r>
            <a:r>
              <a:rPr lang="en-US" baseline="0" dirty="0" err="1" smtClean="0"/>
              <a:t>Hetrick</a:t>
            </a:r>
            <a:r>
              <a:rPr lang="en-US" baseline="0" dirty="0" smtClean="0"/>
              <a:t> in 1909 and then Kenneth in 1948</a:t>
            </a:r>
          </a:p>
          <a:p>
            <a:pPr marL="171450" indent="-171450">
              <a:buFont typeface="Arial" panose="020B0604020202020204" pitchFamily="34" charset="0"/>
              <a:buChar char="•"/>
            </a:pPr>
            <a:r>
              <a:rPr lang="en-US" baseline="0" dirty="0" smtClean="0"/>
              <a:t>Over the years it produced hosiery, yarn, and cloth</a:t>
            </a:r>
            <a:endParaRPr lang="en-US" dirty="0" smtClean="0"/>
          </a:p>
        </p:txBody>
      </p:sp>
      <p:sp>
        <p:nvSpPr>
          <p:cNvPr id="4" name="Slide Number Placeholder 3"/>
          <p:cNvSpPr>
            <a:spLocks noGrp="1"/>
          </p:cNvSpPr>
          <p:nvPr>
            <p:ph type="sldNum" sz="quarter" idx="10"/>
          </p:nvPr>
        </p:nvSpPr>
        <p:spPr/>
        <p:txBody>
          <a:bodyPr/>
          <a:lstStyle/>
          <a:p>
            <a:fld id="{37E449A4-866F-40B9-AA42-CABF3527A25B}" type="slidenum">
              <a:rPr lang="en-US" smtClean="0"/>
              <a:t>20</a:t>
            </a:fld>
            <a:endParaRPr lang="en-US"/>
          </a:p>
        </p:txBody>
      </p:sp>
    </p:spTree>
    <p:extLst>
      <p:ext uri="{BB962C8B-B14F-4D97-AF65-F5344CB8AC3E}">
        <p14:creationId xmlns:p14="http://schemas.microsoft.com/office/powerpoint/2010/main" val="3107988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Located in Walhalla</a:t>
            </a:r>
            <a:endParaRPr lang="en-US" dirty="0"/>
          </a:p>
        </p:txBody>
      </p:sp>
      <p:sp>
        <p:nvSpPr>
          <p:cNvPr id="4" name="Slide Number Placeholder 3"/>
          <p:cNvSpPr>
            <a:spLocks noGrp="1"/>
          </p:cNvSpPr>
          <p:nvPr>
            <p:ph type="sldNum" sz="quarter" idx="10"/>
          </p:nvPr>
        </p:nvSpPr>
        <p:spPr/>
        <p:txBody>
          <a:bodyPr/>
          <a:lstStyle/>
          <a:p>
            <a:fld id="{37E449A4-866F-40B9-AA42-CABF3527A25B}" type="slidenum">
              <a:rPr lang="en-US" smtClean="0"/>
              <a:t>21</a:t>
            </a:fld>
            <a:endParaRPr lang="en-US"/>
          </a:p>
        </p:txBody>
      </p:sp>
    </p:spTree>
    <p:extLst>
      <p:ext uri="{BB962C8B-B14F-4D97-AF65-F5344CB8AC3E}">
        <p14:creationId xmlns:p14="http://schemas.microsoft.com/office/powerpoint/2010/main" val="6754974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One of the last complete mill villages left in the United States. </a:t>
            </a:r>
            <a:r>
              <a:rPr lang="en-US" baseline="0" dirty="0" smtClean="0"/>
              <a:t> This is due to the fact that it was more isolated in its location rather than taken up by urban sprawl.</a:t>
            </a:r>
          </a:p>
          <a:p>
            <a:pPr marL="171450" indent="-171450">
              <a:buFont typeface="Arial" panose="020B0604020202020204" pitchFamily="34" charset="0"/>
              <a:buChar char="•"/>
            </a:pPr>
            <a:r>
              <a:rPr lang="en-US" baseline="0" dirty="0" smtClean="0"/>
              <a:t>The company built houses for their employees.  Do you notice something about them?  They are all the same!  Why do you think they were built the same?</a:t>
            </a:r>
            <a:endParaRPr lang="en-US" dirty="0"/>
          </a:p>
        </p:txBody>
      </p:sp>
      <p:sp>
        <p:nvSpPr>
          <p:cNvPr id="4" name="Slide Number Placeholder 3"/>
          <p:cNvSpPr>
            <a:spLocks noGrp="1"/>
          </p:cNvSpPr>
          <p:nvPr>
            <p:ph type="sldNum" sz="quarter" idx="10"/>
          </p:nvPr>
        </p:nvSpPr>
        <p:spPr/>
        <p:txBody>
          <a:bodyPr/>
          <a:lstStyle/>
          <a:p>
            <a:fld id="{37E449A4-866F-40B9-AA42-CABF3527A25B}" type="slidenum">
              <a:rPr lang="en-US" smtClean="0"/>
              <a:t>22</a:t>
            </a:fld>
            <a:endParaRPr lang="en-US"/>
          </a:p>
        </p:txBody>
      </p:sp>
    </p:spTree>
    <p:extLst>
      <p:ext uri="{BB962C8B-B14F-4D97-AF65-F5344CB8AC3E}">
        <p14:creationId xmlns:p14="http://schemas.microsoft.com/office/powerpoint/2010/main" val="4100582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8CF82309-A335-4DFC-8CF4-2DD6D69CCD82}" type="datetimeFigureOut">
              <a:rPr lang="en-US" smtClean="0"/>
              <a:t>3/31/2020</a:t>
            </a:fld>
            <a:endParaRPr lang="en-US"/>
          </a:p>
        </p:txBody>
      </p:sp>
      <p:sp>
        <p:nvSpPr>
          <p:cNvPr id="8" name="Slide Number Placeholder 7"/>
          <p:cNvSpPr>
            <a:spLocks noGrp="1"/>
          </p:cNvSpPr>
          <p:nvPr>
            <p:ph type="sldNum" sz="quarter" idx="11"/>
          </p:nvPr>
        </p:nvSpPr>
        <p:spPr/>
        <p:txBody>
          <a:bodyPr/>
          <a:lstStyle/>
          <a:p>
            <a:fld id="{155A7E22-665B-4A4B-93D3-80EB6E51E250}" type="slidenum">
              <a:rPr lang="en-US" smtClean="0"/>
              <a:t>‹#›</a:t>
            </a:fld>
            <a:endParaRPr lang="en-US"/>
          </a:p>
        </p:txBody>
      </p:sp>
      <p:sp>
        <p:nvSpPr>
          <p:cNvPr id="9" name="Footer Placeholder 8"/>
          <p:cNvSpPr>
            <a:spLocks noGrp="1"/>
          </p:cNvSpPr>
          <p:nvPr>
            <p:ph type="ftr" sz="quarter" idx="12"/>
          </p:nvPr>
        </p:nvSpPr>
        <p:spPr/>
        <p:txBody>
          <a:bodyPr/>
          <a:lstStyle/>
          <a:p>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82309-A335-4DFC-8CF4-2DD6D69CCD82}"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A7E22-665B-4A4B-93D3-80EB6E51E25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F82309-A335-4DFC-8CF4-2DD6D69CCD82}"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A7E22-665B-4A4B-93D3-80EB6E51E25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8CF82309-A335-4DFC-8CF4-2DD6D69CCD82}"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A7E22-665B-4A4B-93D3-80EB6E51E250}"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00"/>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63"/>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CF82309-A335-4DFC-8CF4-2DD6D69CCD82}" type="datetimeFigureOut">
              <a:rPr lang="en-US" smtClean="0"/>
              <a:t>3/31/2020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55A7E22-665B-4A4B-93D3-80EB6E51E250}" type="slidenum">
              <a:rPr lang="en-US" smtClean="0"/>
              <a:t>‹#›</a:t>
            </a:fld>
            <a:endParaRPr lang="en-US"/>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4296728"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0"/>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8CF82309-A335-4DFC-8CF4-2DD6D69CCD82}"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A7E22-665B-4A4B-93D3-80EB6E51E250}" type="slidenum">
              <a:rPr lang="en-US" smtClean="0"/>
              <a:t>‹#›</a:t>
            </a:fld>
            <a:endParaRPr lang="en-US"/>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0"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8CF82309-A335-4DFC-8CF4-2DD6D69CCD82}" type="datetimeFigureOut">
              <a:rPr lang="en-US" smtClean="0"/>
              <a:t>3/31/2020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55A7E22-665B-4A4B-93D3-80EB6E51E250}" type="slidenum">
              <a:rPr lang="en-US" smtClean="0"/>
              <a:t>‹#›</a:t>
            </a:fld>
            <a:endParaRPr lang="en-US"/>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48"/>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CF82309-A335-4DFC-8CF4-2DD6D69CCD82}" type="datetimeFigureOut">
              <a:rPr lang="en-US" smtClean="0"/>
              <a:t>3/31/2020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55A7E22-665B-4A4B-93D3-80EB6E51E25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F82309-A335-4DFC-8CF4-2DD6D69CCD82}" type="datetimeFigureOut">
              <a:rPr lang="en-US" smtClean="0"/>
              <a:t>3/31/2020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55A7E22-665B-4A4B-93D3-80EB6E51E25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7"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37" y="273050"/>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7" y="2438400"/>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F82309-A335-4DFC-8CF4-2DD6D69CCD82}"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A7E22-665B-4A4B-93D3-80EB6E51E250}"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6"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6"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6"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CF82309-A335-4DFC-8CF4-2DD6D69CCD82}" type="datetimeFigureOut">
              <a:rPr lang="en-US" smtClean="0"/>
              <a:t>3/31/2020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55A7E22-665B-4A4B-93D3-80EB6E51E250}"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50"/>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fld id="{8CF82309-A335-4DFC-8CF4-2DD6D69CCD82}" type="datetimeFigureOut">
              <a:rPr lang="en-US" smtClean="0"/>
              <a:t>3/31/2020</a:t>
            </a:fld>
            <a:endParaRPr lang="en-US"/>
          </a:p>
        </p:txBody>
      </p:sp>
      <p:sp>
        <p:nvSpPr>
          <p:cNvPr id="5" name="Footer Placeholder 4"/>
          <p:cNvSpPr>
            <a:spLocks noGrp="1"/>
          </p:cNvSpPr>
          <p:nvPr>
            <p:ph type="ftr" sz="quarter" idx="3"/>
          </p:nvPr>
        </p:nvSpPr>
        <p:spPr>
          <a:xfrm>
            <a:off x="659165" y="6356350"/>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endParaRPr lang="en-US"/>
          </a:p>
        </p:txBody>
      </p:sp>
      <p:sp>
        <p:nvSpPr>
          <p:cNvPr id="6" name="Slide Number Placeholder 5"/>
          <p:cNvSpPr>
            <a:spLocks noGrp="1"/>
          </p:cNvSpPr>
          <p:nvPr>
            <p:ph type="sldNum" sz="quarter" idx="4"/>
          </p:nvPr>
        </p:nvSpPr>
        <p:spPr>
          <a:xfrm>
            <a:off x="8543278" y="6356350"/>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fld id="{155A7E22-665B-4A4B-93D3-80EB6E51E250}" type="slidenum">
              <a:rPr lang="en-US" smtClean="0"/>
              <a:t>‹#›</a:t>
            </a:fld>
            <a:endParaRPr lang="en-US"/>
          </a:p>
        </p:txBody>
      </p:sp>
      <p:sp>
        <p:nvSpPr>
          <p:cNvPr id="7" name="Oval 6"/>
          <p:cNvSpPr/>
          <p:nvPr/>
        </p:nvSpPr>
        <p:spPr>
          <a:xfrm>
            <a:off x="8457760"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sz="1800" kern="1200">
              <a:solidFill>
                <a:schemeClr val="lt1"/>
              </a:solidFill>
              <a:latin typeface="+mn-lt"/>
              <a:ea typeface="+mn-ea"/>
              <a:cs typeface="+mn-cs"/>
            </a:endParaRPr>
          </a:p>
        </p:txBody>
      </p:sp>
      <p:sp>
        <p:nvSpPr>
          <p:cNvPr id="8" name="Oval 7"/>
          <p:cNvSpPr/>
          <p:nvPr/>
        </p:nvSpPr>
        <p:spPr>
          <a:xfrm>
            <a:off x="569119"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4.jpeg"/><Relationship Id="rId5" Type="http://schemas.microsoft.com/office/2007/relationships/hdphoto" Target="../media/hdphoto2.wdp"/><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33000"/>
                    </a14:imgEffect>
                    <a14:imgEffect>
                      <a14:brightnessContrast bright="34000" contrast="56000"/>
                    </a14:imgEffect>
                  </a14:imgLayer>
                </a14:imgProps>
              </a:ext>
              <a:ext uri="{28A0092B-C50C-407E-A947-70E740481C1C}">
                <a14:useLocalDpi xmlns:a14="http://schemas.microsoft.com/office/drawing/2010/main" val="0"/>
              </a:ext>
            </a:extLst>
          </a:blip>
          <a:srcRect l="6697" t="5787" r="5253" b="5409"/>
          <a:stretch/>
        </p:blipFill>
        <p:spPr>
          <a:xfrm>
            <a:off x="5433702" y="2200472"/>
            <a:ext cx="3710298" cy="3045125"/>
          </a:xfrm>
          <a:prstGeom prst="rect">
            <a:avLst/>
          </a:prstGeom>
        </p:spPr>
      </p:pic>
      <p:pic>
        <p:nvPicPr>
          <p:cNvPr id="5" name="Picture 4"/>
          <p:cNvPicPr>
            <a:picLocks noChangeAspect="1"/>
          </p:cNvPicPr>
          <p:nvPr/>
        </p:nvPicPr>
        <p:blipFill rotWithShape="1">
          <a:blip r:embed="rId4" cstate="print">
            <a:extLst>
              <a:ext uri="{BEBA8EAE-BF5A-486C-A8C5-ECC9F3942E4B}">
                <a14:imgProps xmlns:a14="http://schemas.microsoft.com/office/drawing/2010/main">
                  <a14:imgLayer r:embed="rId5">
                    <a14:imgEffect>
                      <a14:sharpenSoften amount="-25000"/>
                    </a14:imgEffect>
                    <a14:imgEffect>
                      <a14:brightnessContrast bright="66000"/>
                    </a14:imgEffect>
                  </a14:imgLayer>
                </a14:imgProps>
              </a:ext>
              <a:ext uri="{28A0092B-C50C-407E-A947-70E740481C1C}">
                <a14:useLocalDpi xmlns:a14="http://schemas.microsoft.com/office/drawing/2010/main" val="0"/>
              </a:ext>
            </a:extLst>
          </a:blip>
          <a:srcRect l="12809" t="-1" r="3642" b="13979"/>
          <a:stretch/>
        </p:blipFill>
        <p:spPr>
          <a:xfrm>
            <a:off x="0" y="2874"/>
            <a:ext cx="4991818" cy="3634309"/>
          </a:xfrm>
          <a:prstGeom prst="rect">
            <a:avLst/>
          </a:prstGeom>
        </p:spPr>
      </p:pic>
      <p:sp>
        <p:nvSpPr>
          <p:cNvPr id="2" name="Title 1"/>
          <p:cNvSpPr>
            <a:spLocks noGrp="1"/>
          </p:cNvSpPr>
          <p:nvPr>
            <p:ph type="ctrTitle"/>
          </p:nvPr>
        </p:nvSpPr>
        <p:spPr>
          <a:xfrm>
            <a:off x="10064" y="2971800"/>
            <a:ext cx="5486400" cy="2438368"/>
          </a:xfrm>
        </p:spPr>
        <p:txBody>
          <a:bodyPr/>
          <a:lstStyle/>
          <a:p>
            <a:r>
              <a:rPr lang="en-US" dirty="0" smtClean="0"/>
              <a:t>Life in the Cotton Mill</a:t>
            </a:r>
            <a:endParaRPr lang="en-US" dirty="0"/>
          </a:p>
        </p:txBody>
      </p:sp>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5010509" y="0"/>
            <a:ext cx="4148809" cy="2220600"/>
          </a:xfrm>
          <a:prstGeom prst="rect">
            <a:avLst/>
          </a:prstGeom>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2400" y="5659497"/>
            <a:ext cx="2971800" cy="970788"/>
          </a:xfrm>
          <a:prstGeom prst="rect">
            <a:avLst/>
          </a:prstGeom>
        </p:spPr>
      </p:pic>
    </p:spTree>
    <p:extLst>
      <p:ext uri="{BB962C8B-B14F-4D97-AF65-F5344CB8AC3E}">
        <p14:creationId xmlns:p14="http://schemas.microsoft.com/office/powerpoint/2010/main" val="16250700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a:t>
            </a:r>
            <a:endParaRPr lang="en-US" dirty="0"/>
          </a:p>
        </p:txBody>
      </p:sp>
      <p:sp>
        <p:nvSpPr>
          <p:cNvPr id="3" name="Content Placeholder 2"/>
          <p:cNvSpPr>
            <a:spLocks noGrp="1"/>
          </p:cNvSpPr>
          <p:nvPr>
            <p:ph idx="1"/>
          </p:nvPr>
        </p:nvSpPr>
        <p:spPr/>
        <p:txBody>
          <a:bodyPr/>
          <a:lstStyle/>
          <a:p>
            <a:pPr marL="0" indent="0" algn="ctr">
              <a:buNone/>
            </a:pPr>
            <a:r>
              <a:rPr lang="en-US" sz="3200" dirty="0" smtClean="0"/>
              <a:t>Someone came to you and said “I’ll give you a steady job in my mill, weekly pay, and even a place to live!”</a:t>
            </a:r>
          </a:p>
          <a:p>
            <a:pPr marL="0" indent="0">
              <a:buNone/>
            </a:pPr>
            <a:endParaRPr lang="en-US" dirty="0"/>
          </a:p>
          <a:p>
            <a:pPr marL="0" indent="0" algn="ctr">
              <a:buNone/>
            </a:pPr>
            <a:r>
              <a:rPr lang="en-US" sz="4400" b="1" dirty="0" smtClean="0"/>
              <a:t>Would you take the job?</a:t>
            </a:r>
            <a:endParaRPr lang="en-US" sz="4400" b="1" dirty="0"/>
          </a:p>
        </p:txBody>
      </p:sp>
    </p:spTree>
    <p:extLst>
      <p:ext uri="{BB962C8B-B14F-4D97-AF65-F5344CB8AC3E}">
        <p14:creationId xmlns:p14="http://schemas.microsoft.com/office/powerpoint/2010/main" val="147649584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Working in the Mill</a:t>
            </a:r>
            <a:endParaRPr lang="en-US" dirty="0"/>
          </a:p>
        </p:txBody>
      </p:sp>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33600" y="1981200"/>
            <a:ext cx="4876800" cy="42900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734606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Listen to this song…</a:t>
            </a:r>
            <a:endParaRPr lang="en-US" dirty="0"/>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11400"/>
            <a:ext cx="2708424" cy="4546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2691171" y="2133600"/>
            <a:ext cx="5257800" cy="4525963"/>
          </a:xfrm>
        </p:spPr>
        <p:txBody>
          <a:bodyPr/>
          <a:lstStyle/>
          <a:p>
            <a:r>
              <a:rPr lang="en-US" dirty="0" smtClean="0"/>
              <a:t>Working at a mill wasn’t easy…</a:t>
            </a:r>
          </a:p>
          <a:p>
            <a:endParaRPr lang="en-US" dirty="0"/>
          </a:p>
          <a:p>
            <a:r>
              <a:rPr lang="en-US" dirty="0" smtClean="0"/>
              <a:t>This song is called “Cotton Mill Colic”</a:t>
            </a:r>
            <a:endParaRPr lang="en-US" dirty="0"/>
          </a:p>
        </p:txBody>
      </p:sp>
      <p:pic>
        <p:nvPicPr>
          <p:cNvPr id="4" name="01-14- Cotton Mill Colic.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81600" y="4343400"/>
            <a:ext cx="1096963" cy="1096963"/>
          </a:xfrm>
          <a:prstGeom prst="rect">
            <a:avLst/>
          </a:prstGeom>
        </p:spPr>
      </p:pic>
    </p:spTree>
    <p:extLst>
      <p:ext uri="{BB962C8B-B14F-4D97-AF65-F5344CB8AC3E}">
        <p14:creationId xmlns:p14="http://schemas.microsoft.com/office/powerpoint/2010/main" val="94696855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7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Wages in Cotton Mill</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804799968"/>
              </p:ext>
            </p:extLst>
          </p:nvPr>
        </p:nvGraphicFramePr>
        <p:xfrm>
          <a:off x="2874764" y="1600206"/>
          <a:ext cx="3907036" cy="4800600"/>
        </p:xfrm>
        <a:graphic>
          <a:graphicData uri="http://schemas.openxmlformats.org/drawingml/2006/table">
            <a:tbl>
              <a:tblPr/>
              <a:tblGrid>
                <a:gridCol w="1953518"/>
                <a:gridCol w="1953518"/>
              </a:tblGrid>
              <a:tr h="160020">
                <a:tc>
                  <a:txBody>
                    <a:bodyPr/>
                    <a:lstStyle/>
                    <a:p>
                      <a:r>
                        <a:rPr lang="en-US" sz="700"/>
                        <a:t>Occupation</a:t>
                      </a:r>
                    </a:p>
                  </a:txBody>
                  <a:tcPr marL="37716" marR="37716" marT="18858" marB="18858" anchor="ctr">
                    <a:lnL>
                      <a:noFill/>
                    </a:lnL>
                    <a:lnR>
                      <a:noFill/>
                    </a:lnR>
                    <a:lnT>
                      <a:noFill/>
                    </a:lnT>
                    <a:lnB>
                      <a:noFill/>
                    </a:lnB>
                  </a:tcPr>
                </a:tc>
                <a:tc>
                  <a:txBody>
                    <a:bodyPr/>
                    <a:lstStyle/>
                    <a:p>
                      <a:r>
                        <a:rPr lang="en-US" sz="700"/>
                        <a:t>Rate per week</a:t>
                      </a:r>
                    </a:p>
                  </a:txBody>
                  <a:tcPr marL="37716" marR="37716" marT="18858" marB="18858" anchor="ctr">
                    <a:lnL>
                      <a:noFill/>
                    </a:lnL>
                    <a:lnR>
                      <a:noFill/>
                    </a:lnR>
                    <a:lnT>
                      <a:noFill/>
                    </a:lnT>
                    <a:lnB>
                      <a:noFill/>
                    </a:lnB>
                  </a:tcPr>
                </a:tc>
              </a:tr>
              <a:tr h="160020">
                <a:tc gridSpan="2">
                  <a:txBody>
                    <a:bodyPr/>
                    <a:lstStyle/>
                    <a:p>
                      <a:r>
                        <a:rPr lang="en-US" sz="700"/>
                        <a:t>Picker room</a:t>
                      </a:r>
                    </a:p>
                  </a:txBody>
                  <a:tcPr marL="37716" marR="37716" marT="18858" marB="18858" anchor="ctr">
                    <a:lnL>
                      <a:noFill/>
                    </a:lnL>
                    <a:lnR>
                      <a:noFill/>
                    </a:lnR>
                    <a:lnT>
                      <a:noFill/>
                    </a:lnT>
                    <a:lnB>
                      <a:noFill/>
                    </a:lnB>
                  </a:tcPr>
                </a:tc>
                <a:tc hMerge="1">
                  <a:txBody>
                    <a:bodyPr/>
                    <a:lstStyle/>
                    <a:p>
                      <a:endParaRPr lang="en-US"/>
                    </a:p>
                  </a:txBody>
                  <a:tcPr/>
                </a:tc>
              </a:tr>
              <a:tr h="160020">
                <a:tc>
                  <a:txBody>
                    <a:bodyPr/>
                    <a:lstStyle/>
                    <a:p>
                      <a:r>
                        <a:rPr lang="en-US" sz="700"/>
                        <a:t>Opener</a:t>
                      </a:r>
                    </a:p>
                  </a:txBody>
                  <a:tcPr marL="37716" marR="37716" marT="18858" marB="18858" anchor="ctr">
                    <a:lnL>
                      <a:noFill/>
                    </a:lnL>
                    <a:lnR>
                      <a:noFill/>
                    </a:lnR>
                    <a:lnT>
                      <a:noFill/>
                    </a:lnT>
                    <a:lnB>
                      <a:noFill/>
                    </a:lnB>
                  </a:tcPr>
                </a:tc>
                <a:tc>
                  <a:txBody>
                    <a:bodyPr/>
                    <a:lstStyle/>
                    <a:p>
                      <a:r>
                        <a:rPr lang="en-US" sz="700"/>
                        <a:t>$4.50</a:t>
                      </a:r>
                    </a:p>
                  </a:txBody>
                  <a:tcPr marL="37716" marR="37716" marT="18858" marB="18858" anchor="ctr">
                    <a:lnL>
                      <a:noFill/>
                    </a:lnL>
                    <a:lnR>
                      <a:noFill/>
                    </a:lnR>
                    <a:lnT>
                      <a:noFill/>
                    </a:lnT>
                    <a:lnB>
                      <a:noFill/>
                    </a:lnB>
                  </a:tcPr>
                </a:tc>
              </a:tr>
              <a:tr h="160020">
                <a:tc>
                  <a:txBody>
                    <a:bodyPr/>
                    <a:lstStyle/>
                    <a:p>
                      <a:r>
                        <a:rPr lang="en-US" sz="700"/>
                        <a:t>Picker hand</a:t>
                      </a:r>
                    </a:p>
                  </a:txBody>
                  <a:tcPr marL="37716" marR="37716" marT="18858" marB="18858" anchor="ctr">
                    <a:lnL>
                      <a:noFill/>
                    </a:lnL>
                    <a:lnR>
                      <a:noFill/>
                    </a:lnR>
                    <a:lnT>
                      <a:noFill/>
                    </a:lnT>
                    <a:lnB>
                      <a:noFill/>
                    </a:lnB>
                  </a:tcPr>
                </a:tc>
                <a:tc>
                  <a:txBody>
                    <a:bodyPr/>
                    <a:lstStyle/>
                    <a:p>
                      <a:r>
                        <a:rPr lang="en-US" sz="700"/>
                        <a:t>$5.10</a:t>
                      </a:r>
                    </a:p>
                  </a:txBody>
                  <a:tcPr marL="37716" marR="37716" marT="18858" marB="18858" anchor="ctr">
                    <a:lnL>
                      <a:noFill/>
                    </a:lnL>
                    <a:lnR>
                      <a:noFill/>
                    </a:lnR>
                    <a:lnT>
                      <a:noFill/>
                    </a:lnT>
                    <a:lnB>
                      <a:noFill/>
                    </a:lnB>
                  </a:tcPr>
                </a:tc>
              </a:tr>
              <a:tr h="160020">
                <a:tc>
                  <a:txBody>
                    <a:bodyPr/>
                    <a:lstStyle/>
                    <a:p>
                      <a:r>
                        <a:rPr lang="en-US" sz="700"/>
                        <a:t>Card hand</a:t>
                      </a:r>
                    </a:p>
                  </a:txBody>
                  <a:tcPr marL="37716" marR="37716" marT="18858" marB="18858" anchor="ctr">
                    <a:lnL>
                      <a:noFill/>
                    </a:lnL>
                    <a:lnR>
                      <a:noFill/>
                    </a:lnR>
                    <a:lnT>
                      <a:noFill/>
                    </a:lnT>
                    <a:lnB>
                      <a:noFill/>
                    </a:lnB>
                  </a:tcPr>
                </a:tc>
                <a:tc>
                  <a:txBody>
                    <a:bodyPr/>
                    <a:lstStyle/>
                    <a:p>
                      <a:r>
                        <a:rPr lang="en-US" sz="700"/>
                        <a:t>$4.50</a:t>
                      </a:r>
                    </a:p>
                  </a:txBody>
                  <a:tcPr marL="37716" marR="37716" marT="18858" marB="18858" anchor="ctr">
                    <a:lnL>
                      <a:noFill/>
                    </a:lnL>
                    <a:lnR>
                      <a:noFill/>
                    </a:lnR>
                    <a:lnT>
                      <a:noFill/>
                    </a:lnT>
                    <a:lnB>
                      <a:noFill/>
                    </a:lnB>
                  </a:tcPr>
                </a:tc>
              </a:tr>
              <a:tr h="160020">
                <a:tc>
                  <a:txBody>
                    <a:bodyPr/>
                    <a:lstStyle/>
                    <a:p>
                      <a:r>
                        <a:rPr lang="en-US" sz="700"/>
                        <a:t>Boss carder</a:t>
                      </a:r>
                    </a:p>
                  </a:txBody>
                  <a:tcPr marL="37716" marR="37716" marT="18858" marB="18858" anchor="ctr">
                    <a:lnL>
                      <a:noFill/>
                    </a:lnL>
                    <a:lnR>
                      <a:noFill/>
                    </a:lnR>
                    <a:lnT>
                      <a:noFill/>
                    </a:lnT>
                    <a:lnB>
                      <a:noFill/>
                    </a:lnB>
                  </a:tcPr>
                </a:tc>
                <a:tc>
                  <a:txBody>
                    <a:bodyPr/>
                    <a:lstStyle/>
                    <a:p>
                      <a:r>
                        <a:rPr lang="en-US" sz="700"/>
                        <a:t>$12.00</a:t>
                      </a:r>
                    </a:p>
                  </a:txBody>
                  <a:tcPr marL="37716" marR="37716" marT="18858" marB="18858" anchor="ctr">
                    <a:lnL>
                      <a:noFill/>
                    </a:lnL>
                    <a:lnR>
                      <a:noFill/>
                    </a:lnR>
                    <a:lnT>
                      <a:noFill/>
                    </a:lnT>
                    <a:lnB>
                      <a:noFill/>
                    </a:lnB>
                  </a:tcPr>
                </a:tc>
              </a:tr>
              <a:tr h="160020">
                <a:tc gridSpan="2">
                  <a:txBody>
                    <a:bodyPr/>
                    <a:lstStyle/>
                    <a:p>
                      <a:r>
                        <a:rPr lang="en-US" sz="700"/>
                        <a:t>Spinning room</a:t>
                      </a:r>
                    </a:p>
                  </a:txBody>
                  <a:tcPr marL="37716" marR="37716" marT="18858" marB="18858" anchor="ctr">
                    <a:lnL>
                      <a:noFill/>
                    </a:lnL>
                    <a:lnR>
                      <a:noFill/>
                    </a:lnR>
                    <a:lnT>
                      <a:noFill/>
                    </a:lnT>
                    <a:lnB>
                      <a:noFill/>
                    </a:lnB>
                  </a:tcPr>
                </a:tc>
                <a:tc hMerge="1">
                  <a:txBody>
                    <a:bodyPr/>
                    <a:lstStyle/>
                    <a:p>
                      <a:endParaRPr lang="en-US"/>
                    </a:p>
                  </a:txBody>
                  <a:tcPr/>
                </a:tc>
              </a:tr>
              <a:tr h="160020">
                <a:tc>
                  <a:txBody>
                    <a:bodyPr/>
                    <a:lstStyle/>
                    <a:p>
                      <a:r>
                        <a:rPr lang="en-US" sz="700"/>
                        <a:t>Drawing frame</a:t>
                      </a:r>
                    </a:p>
                  </a:txBody>
                  <a:tcPr marL="37716" marR="37716" marT="18858" marB="18858" anchor="ctr">
                    <a:lnL>
                      <a:noFill/>
                    </a:lnL>
                    <a:lnR>
                      <a:noFill/>
                    </a:lnR>
                    <a:lnT>
                      <a:noFill/>
                    </a:lnT>
                    <a:lnB>
                      <a:noFill/>
                    </a:lnB>
                  </a:tcPr>
                </a:tc>
                <a:tc>
                  <a:txBody>
                    <a:bodyPr/>
                    <a:lstStyle/>
                    <a:p>
                      <a:r>
                        <a:rPr lang="en-US" sz="700"/>
                        <a:t>$4.50</a:t>
                      </a:r>
                    </a:p>
                  </a:txBody>
                  <a:tcPr marL="37716" marR="37716" marT="18858" marB="18858" anchor="ctr">
                    <a:lnL>
                      <a:noFill/>
                    </a:lnL>
                    <a:lnR>
                      <a:noFill/>
                    </a:lnR>
                    <a:lnT>
                      <a:noFill/>
                    </a:lnT>
                    <a:lnB>
                      <a:noFill/>
                    </a:lnB>
                  </a:tcPr>
                </a:tc>
              </a:tr>
              <a:tr h="160020">
                <a:tc>
                  <a:txBody>
                    <a:bodyPr/>
                    <a:lstStyle/>
                    <a:p>
                      <a:r>
                        <a:rPr lang="en-US" sz="700"/>
                        <a:t>Slubber hands</a:t>
                      </a:r>
                    </a:p>
                  </a:txBody>
                  <a:tcPr marL="37716" marR="37716" marT="18858" marB="18858" anchor="ctr">
                    <a:lnL>
                      <a:noFill/>
                    </a:lnL>
                    <a:lnR>
                      <a:noFill/>
                    </a:lnR>
                    <a:lnT>
                      <a:noFill/>
                    </a:lnT>
                    <a:lnB>
                      <a:noFill/>
                    </a:lnB>
                  </a:tcPr>
                </a:tc>
                <a:tc>
                  <a:txBody>
                    <a:bodyPr/>
                    <a:lstStyle/>
                    <a:p>
                      <a:r>
                        <a:rPr lang="en-US" sz="700"/>
                        <a:t>$5.40</a:t>
                      </a:r>
                    </a:p>
                  </a:txBody>
                  <a:tcPr marL="37716" marR="37716" marT="18858" marB="18858" anchor="ctr">
                    <a:lnL>
                      <a:noFill/>
                    </a:lnL>
                    <a:lnR>
                      <a:noFill/>
                    </a:lnR>
                    <a:lnT>
                      <a:noFill/>
                    </a:lnT>
                    <a:lnB>
                      <a:noFill/>
                    </a:lnB>
                  </a:tcPr>
                </a:tc>
              </a:tr>
              <a:tr h="160020">
                <a:tc>
                  <a:txBody>
                    <a:bodyPr/>
                    <a:lstStyle/>
                    <a:p>
                      <a:r>
                        <a:rPr lang="en-US" sz="700"/>
                        <a:t>Intermediate hands</a:t>
                      </a:r>
                    </a:p>
                  </a:txBody>
                  <a:tcPr marL="37716" marR="37716" marT="18858" marB="18858" anchor="ctr">
                    <a:lnL>
                      <a:noFill/>
                    </a:lnL>
                    <a:lnR>
                      <a:noFill/>
                    </a:lnR>
                    <a:lnT>
                      <a:noFill/>
                    </a:lnT>
                    <a:lnB>
                      <a:noFill/>
                    </a:lnB>
                  </a:tcPr>
                </a:tc>
                <a:tc>
                  <a:txBody>
                    <a:bodyPr/>
                    <a:lstStyle/>
                    <a:p>
                      <a:r>
                        <a:rPr lang="en-US" sz="700"/>
                        <a:t>$5.40</a:t>
                      </a:r>
                    </a:p>
                  </a:txBody>
                  <a:tcPr marL="37716" marR="37716" marT="18858" marB="18858" anchor="ctr">
                    <a:lnL>
                      <a:noFill/>
                    </a:lnL>
                    <a:lnR>
                      <a:noFill/>
                    </a:lnR>
                    <a:lnT>
                      <a:noFill/>
                    </a:lnT>
                    <a:lnB>
                      <a:noFill/>
                    </a:lnB>
                  </a:tcPr>
                </a:tc>
              </a:tr>
              <a:tr h="160020">
                <a:tc>
                  <a:txBody>
                    <a:bodyPr/>
                    <a:lstStyle/>
                    <a:p>
                      <a:r>
                        <a:rPr lang="en-US" sz="700"/>
                        <a:t>Speeder hands</a:t>
                      </a:r>
                    </a:p>
                  </a:txBody>
                  <a:tcPr marL="37716" marR="37716" marT="18858" marB="18858" anchor="ctr">
                    <a:lnL>
                      <a:noFill/>
                    </a:lnL>
                    <a:lnR>
                      <a:noFill/>
                    </a:lnR>
                    <a:lnT>
                      <a:noFill/>
                    </a:lnT>
                    <a:lnB>
                      <a:noFill/>
                    </a:lnB>
                  </a:tcPr>
                </a:tc>
                <a:tc>
                  <a:txBody>
                    <a:bodyPr/>
                    <a:lstStyle/>
                    <a:p>
                      <a:r>
                        <a:rPr lang="en-US" sz="700"/>
                        <a:t>$4.50</a:t>
                      </a:r>
                    </a:p>
                  </a:txBody>
                  <a:tcPr marL="37716" marR="37716" marT="18858" marB="18858" anchor="ctr">
                    <a:lnL>
                      <a:noFill/>
                    </a:lnL>
                    <a:lnR>
                      <a:noFill/>
                    </a:lnR>
                    <a:lnT>
                      <a:noFill/>
                    </a:lnT>
                    <a:lnB>
                      <a:noFill/>
                    </a:lnB>
                  </a:tcPr>
                </a:tc>
              </a:tr>
              <a:tr h="160020">
                <a:tc>
                  <a:txBody>
                    <a:bodyPr/>
                    <a:lstStyle/>
                    <a:p>
                      <a:r>
                        <a:rPr lang="en-US" sz="700"/>
                        <a:t>Spinners</a:t>
                      </a:r>
                    </a:p>
                  </a:txBody>
                  <a:tcPr marL="37716" marR="37716" marT="18858" marB="18858" anchor="ctr">
                    <a:lnL>
                      <a:noFill/>
                    </a:lnL>
                    <a:lnR>
                      <a:noFill/>
                    </a:lnR>
                    <a:lnT>
                      <a:noFill/>
                    </a:lnT>
                    <a:lnB>
                      <a:noFill/>
                    </a:lnB>
                  </a:tcPr>
                </a:tc>
                <a:tc>
                  <a:txBody>
                    <a:bodyPr/>
                    <a:lstStyle/>
                    <a:p>
                      <a:r>
                        <a:rPr lang="en-US" sz="700"/>
                        <a:t>$3.00 (a)</a:t>
                      </a:r>
                    </a:p>
                  </a:txBody>
                  <a:tcPr marL="37716" marR="37716" marT="18858" marB="18858" anchor="ctr">
                    <a:lnL>
                      <a:noFill/>
                    </a:lnL>
                    <a:lnR>
                      <a:noFill/>
                    </a:lnR>
                    <a:lnT>
                      <a:noFill/>
                    </a:lnT>
                    <a:lnB>
                      <a:noFill/>
                    </a:lnB>
                  </a:tcPr>
                </a:tc>
              </a:tr>
              <a:tr h="160020">
                <a:tc>
                  <a:txBody>
                    <a:bodyPr/>
                    <a:lstStyle/>
                    <a:p>
                      <a:r>
                        <a:rPr lang="en-US" sz="700"/>
                        <a:t>Head doffer</a:t>
                      </a:r>
                    </a:p>
                  </a:txBody>
                  <a:tcPr marL="37716" marR="37716" marT="18858" marB="18858" anchor="ctr">
                    <a:lnL>
                      <a:noFill/>
                    </a:lnL>
                    <a:lnR>
                      <a:noFill/>
                    </a:lnR>
                    <a:lnT>
                      <a:noFill/>
                    </a:lnT>
                    <a:lnB>
                      <a:noFill/>
                    </a:lnB>
                  </a:tcPr>
                </a:tc>
                <a:tc>
                  <a:txBody>
                    <a:bodyPr/>
                    <a:lstStyle/>
                    <a:p>
                      <a:r>
                        <a:rPr lang="en-US" sz="700"/>
                        <a:t>$3.60</a:t>
                      </a:r>
                    </a:p>
                  </a:txBody>
                  <a:tcPr marL="37716" marR="37716" marT="18858" marB="18858" anchor="ctr">
                    <a:lnL>
                      <a:noFill/>
                    </a:lnL>
                    <a:lnR>
                      <a:noFill/>
                    </a:lnR>
                    <a:lnT>
                      <a:noFill/>
                    </a:lnT>
                    <a:lnB>
                      <a:noFill/>
                    </a:lnB>
                  </a:tcPr>
                </a:tc>
              </a:tr>
              <a:tr h="160020">
                <a:tc>
                  <a:txBody>
                    <a:bodyPr/>
                    <a:lstStyle/>
                    <a:p>
                      <a:r>
                        <a:rPr lang="en-US" sz="700"/>
                        <a:t>Doffers</a:t>
                      </a:r>
                    </a:p>
                  </a:txBody>
                  <a:tcPr marL="37716" marR="37716" marT="18858" marB="18858" anchor="ctr">
                    <a:lnL>
                      <a:noFill/>
                    </a:lnL>
                    <a:lnR>
                      <a:noFill/>
                    </a:lnR>
                    <a:lnT>
                      <a:noFill/>
                    </a:lnT>
                    <a:lnB>
                      <a:noFill/>
                    </a:lnB>
                  </a:tcPr>
                </a:tc>
                <a:tc>
                  <a:txBody>
                    <a:bodyPr/>
                    <a:lstStyle/>
                    <a:p>
                      <a:r>
                        <a:rPr lang="en-US" sz="700"/>
                        <a:t>$2.40</a:t>
                      </a:r>
                    </a:p>
                  </a:txBody>
                  <a:tcPr marL="37716" marR="37716" marT="18858" marB="18858" anchor="ctr">
                    <a:lnL>
                      <a:noFill/>
                    </a:lnL>
                    <a:lnR>
                      <a:noFill/>
                    </a:lnR>
                    <a:lnT>
                      <a:noFill/>
                    </a:lnT>
                    <a:lnB>
                      <a:noFill/>
                    </a:lnB>
                  </a:tcPr>
                </a:tc>
              </a:tr>
              <a:tr h="160020">
                <a:tc>
                  <a:txBody>
                    <a:bodyPr/>
                    <a:lstStyle/>
                    <a:p>
                      <a:r>
                        <a:rPr lang="en-US" sz="700"/>
                        <a:t>Spoolers</a:t>
                      </a:r>
                    </a:p>
                  </a:txBody>
                  <a:tcPr marL="37716" marR="37716" marT="18858" marB="18858" anchor="ctr">
                    <a:lnL>
                      <a:noFill/>
                    </a:lnL>
                    <a:lnR>
                      <a:noFill/>
                    </a:lnR>
                    <a:lnT>
                      <a:noFill/>
                    </a:lnT>
                    <a:lnB>
                      <a:noFill/>
                    </a:lnB>
                  </a:tcPr>
                </a:tc>
                <a:tc>
                  <a:txBody>
                    <a:bodyPr/>
                    <a:lstStyle/>
                    <a:p>
                      <a:r>
                        <a:rPr lang="en-US" sz="700"/>
                        <a:t>$4.00</a:t>
                      </a:r>
                    </a:p>
                  </a:txBody>
                  <a:tcPr marL="37716" marR="37716" marT="18858" marB="18858" anchor="ctr">
                    <a:lnL>
                      <a:noFill/>
                    </a:lnL>
                    <a:lnR>
                      <a:noFill/>
                    </a:lnR>
                    <a:lnT>
                      <a:noFill/>
                    </a:lnT>
                    <a:lnB>
                      <a:noFill/>
                    </a:lnB>
                  </a:tcPr>
                </a:tc>
              </a:tr>
              <a:tr h="160020">
                <a:tc>
                  <a:txBody>
                    <a:bodyPr/>
                    <a:lstStyle/>
                    <a:p>
                      <a:r>
                        <a:rPr lang="en-US" sz="700"/>
                        <a:t>Twisters</a:t>
                      </a:r>
                    </a:p>
                  </a:txBody>
                  <a:tcPr marL="37716" marR="37716" marT="18858" marB="18858" anchor="ctr">
                    <a:lnL>
                      <a:noFill/>
                    </a:lnL>
                    <a:lnR>
                      <a:noFill/>
                    </a:lnR>
                    <a:lnT>
                      <a:noFill/>
                    </a:lnT>
                    <a:lnB>
                      <a:noFill/>
                    </a:lnB>
                  </a:tcPr>
                </a:tc>
                <a:tc>
                  <a:txBody>
                    <a:bodyPr/>
                    <a:lstStyle/>
                    <a:p>
                      <a:r>
                        <a:rPr lang="en-US" sz="700"/>
                        <a:t>$4.80</a:t>
                      </a:r>
                    </a:p>
                  </a:txBody>
                  <a:tcPr marL="37716" marR="37716" marT="18858" marB="18858" anchor="ctr">
                    <a:lnL>
                      <a:noFill/>
                    </a:lnL>
                    <a:lnR>
                      <a:noFill/>
                    </a:lnR>
                    <a:lnT>
                      <a:noFill/>
                    </a:lnT>
                    <a:lnB>
                      <a:noFill/>
                    </a:lnB>
                  </a:tcPr>
                </a:tc>
              </a:tr>
              <a:tr h="160020">
                <a:tc>
                  <a:txBody>
                    <a:bodyPr/>
                    <a:lstStyle/>
                    <a:p>
                      <a:r>
                        <a:rPr lang="en-US" sz="700"/>
                        <a:t>Warpers</a:t>
                      </a:r>
                    </a:p>
                  </a:txBody>
                  <a:tcPr marL="37716" marR="37716" marT="18858" marB="18858" anchor="ctr">
                    <a:lnL>
                      <a:noFill/>
                    </a:lnL>
                    <a:lnR>
                      <a:noFill/>
                    </a:lnR>
                    <a:lnT>
                      <a:noFill/>
                    </a:lnT>
                    <a:lnB>
                      <a:noFill/>
                    </a:lnB>
                  </a:tcPr>
                </a:tc>
                <a:tc>
                  <a:txBody>
                    <a:bodyPr/>
                    <a:lstStyle/>
                    <a:p>
                      <a:r>
                        <a:rPr lang="en-US" sz="700"/>
                        <a:t>$7.50</a:t>
                      </a:r>
                    </a:p>
                  </a:txBody>
                  <a:tcPr marL="37716" marR="37716" marT="18858" marB="18858" anchor="ctr">
                    <a:lnL>
                      <a:noFill/>
                    </a:lnL>
                    <a:lnR>
                      <a:noFill/>
                    </a:lnR>
                    <a:lnT>
                      <a:noFill/>
                    </a:lnT>
                    <a:lnB>
                      <a:noFill/>
                    </a:lnB>
                  </a:tcPr>
                </a:tc>
              </a:tr>
              <a:tr h="160020">
                <a:tc>
                  <a:txBody>
                    <a:bodyPr/>
                    <a:lstStyle/>
                    <a:p>
                      <a:r>
                        <a:rPr lang="en-US" sz="700"/>
                        <a:t>Overseer of spinning</a:t>
                      </a:r>
                    </a:p>
                  </a:txBody>
                  <a:tcPr marL="37716" marR="37716" marT="18858" marB="18858" anchor="ctr">
                    <a:lnL>
                      <a:noFill/>
                    </a:lnL>
                    <a:lnR>
                      <a:noFill/>
                    </a:lnR>
                    <a:lnT>
                      <a:noFill/>
                    </a:lnT>
                    <a:lnB>
                      <a:noFill/>
                    </a:lnB>
                  </a:tcPr>
                </a:tc>
                <a:tc>
                  <a:txBody>
                    <a:bodyPr/>
                    <a:lstStyle/>
                    <a:p>
                      <a:r>
                        <a:rPr lang="en-US" sz="700"/>
                        <a:t>$10.50</a:t>
                      </a:r>
                    </a:p>
                  </a:txBody>
                  <a:tcPr marL="37716" marR="37716" marT="18858" marB="18858" anchor="ctr">
                    <a:lnL>
                      <a:noFill/>
                    </a:lnL>
                    <a:lnR>
                      <a:noFill/>
                    </a:lnR>
                    <a:lnT>
                      <a:noFill/>
                    </a:lnT>
                    <a:lnB>
                      <a:noFill/>
                    </a:lnB>
                  </a:tcPr>
                </a:tc>
              </a:tr>
              <a:tr h="160020">
                <a:tc>
                  <a:txBody>
                    <a:bodyPr/>
                    <a:lstStyle/>
                    <a:p>
                      <a:r>
                        <a:rPr lang="en-US" sz="700"/>
                        <a:t>Section hand</a:t>
                      </a:r>
                    </a:p>
                  </a:txBody>
                  <a:tcPr marL="37716" marR="37716" marT="18858" marB="18858" anchor="ctr">
                    <a:lnL>
                      <a:noFill/>
                    </a:lnL>
                    <a:lnR>
                      <a:noFill/>
                    </a:lnR>
                    <a:lnT>
                      <a:noFill/>
                    </a:lnT>
                    <a:lnB>
                      <a:noFill/>
                    </a:lnB>
                  </a:tcPr>
                </a:tc>
                <a:tc>
                  <a:txBody>
                    <a:bodyPr/>
                    <a:lstStyle/>
                    <a:p>
                      <a:r>
                        <a:rPr lang="en-US" sz="700"/>
                        <a:t>$7.00</a:t>
                      </a:r>
                    </a:p>
                  </a:txBody>
                  <a:tcPr marL="37716" marR="37716" marT="18858" marB="18858" anchor="ctr">
                    <a:lnL>
                      <a:noFill/>
                    </a:lnL>
                    <a:lnR>
                      <a:noFill/>
                    </a:lnR>
                    <a:lnT>
                      <a:noFill/>
                    </a:lnT>
                    <a:lnB>
                      <a:noFill/>
                    </a:lnB>
                  </a:tcPr>
                </a:tc>
              </a:tr>
              <a:tr h="160020">
                <a:tc>
                  <a:txBody>
                    <a:bodyPr/>
                    <a:lstStyle/>
                    <a:p>
                      <a:r>
                        <a:rPr lang="en-US" sz="700"/>
                        <a:t>Overseer of twisting</a:t>
                      </a:r>
                    </a:p>
                  </a:txBody>
                  <a:tcPr marL="37716" marR="37716" marT="18858" marB="18858" anchor="ctr">
                    <a:lnL>
                      <a:noFill/>
                    </a:lnL>
                    <a:lnR>
                      <a:noFill/>
                    </a:lnR>
                    <a:lnT>
                      <a:noFill/>
                    </a:lnT>
                    <a:lnB>
                      <a:noFill/>
                    </a:lnB>
                  </a:tcPr>
                </a:tc>
                <a:tc>
                  <a:txBody>
                    <a:bodyPr/>
                    <a:lstStyle/>
                    <a:p>
                      <a:r>
                        <a:rPr lang="en-US" sz="700"/>
                        <a:t>$7.00</a:t>
                      </a:r>
                    </a:p>
                  </a:txBody>
                  <a:tcPr marL="37716" marR="37716" marT="18858" marB="18858" anchor="ctr">
                    <a:lnL>
                      <a:noFill/>
                    </a:lnL>
                    <a:lnR>
                      <a:noFill/>
                    </a:lnR>
                    <a:lnT>
                      <a:noFill/>
                    </a:lnT>
                    <a:lnB>
                      <a:noFill/>
                    </a:lnB>
                  </a:tcPr>
                </a:tc>
              </a:tr>
              <a:tr h="160020">
                <a:tc>
                  <a:txBody>
                    <a:bodyPr/>
                    <a:lstStyle/>
                    <a:p>
                      <a:r>
                        <a:rPr lang="en-US" sz="700"/>
                        <a:t>Band boys</a:t>
                      </a:r>
                    </a:p>
                  </a:txBody>
                  <a:tcPr marL="37716" marR="37716" marT="18858" marB="18858" anchor="ctr">
                    <a:lnL>
                      <a:noFill/>
                    </a:lnL>
                    <a:lnR>
                      <a:noFill/>
                    </a:lnR>
                    <a:lnT>
                      <a:noFill/>
                    </a:lnT>
                    <a:lnB>
                      <a:noFill/>
                    </a:lnB>
                  </a:tcPr>
                </a:tc>
                <a:tc>
                  <a:txBody>
                    <a:bodyPr/>
                    <a:lstStyle/>
                    <a:p>
                      <a:r>
                        <a:rPr lang="en-US" sz="700"/>
                        <a:t>$2.50</a:t>
                      </a:r>
                    </a:p>
                  </a:txBody>
                  <a:tcPr marL="37716" marR="37716" marT="18858" marB="18858" anchor="ctr">
                    <a:lnL>
                      <a:noFill/>
                    </a:lnL>
                    <a:lnR>
                      <a:noFill/>
                    </a:lnR>
                    <a:lnT>
                      <a:noFill/>
                    </a:lnT>
                    <a:lnB>
                      <a:noFill/>
                    </a:lnB>
                  </a:tcPr>
                </a:tc>
              </a:tr>
              <a:tr h="160020">
                <a:tc>
                  <a:txBody>
                    <a:bodyPr/>
                    <a:lstStyle/>
                    <a:p>
                      <a:r>
                        <a:rPr lang="en-US" sz="700"/>
                        <a:t>Sweepers</a:t>
                      </a:r>
                    </a:p>
                  </a:txBody>
                  <a:tcPr marL="37716" marR="37716" marT="18858" marB="18858" anchor="ctr">
                    <a:lnL>
                      <a:noFill/>
                    </a:lnL>
                    <a:lnR>
                      <a:noFill/>
                    </a:lnR>
                    <a:lnT>
                      <a:noFill/>
                    </a:lnT>
                    <a:lnB>
                      <a:noFill/>
                    </a:lnB>
                  </a:tcPr>
                </a:tc>
                <a:tc>
                  <a:txBody>
                    <a:bodyPr/>
                    <a:lstStyle/>
                    <a:p>
                      <a:r>
                        <a:rPr lang="en-US" sz="700"/>
                        <a:t>$3.60</a:t>
                      </a:r>
                    </a:p>
                  </a:txBody>
                  <a:tcPr marL="37716" marR="37716" marT="18858" marB="18858" anchor="ctr">
                    <a:lnL>
                      <a:noFill/>
                    </a:lnL>
                    <a:lnR>
                      <a:noFill/>
                    </a:lnR>
                    <a:lnT>
                      <a:noFill/>
                    </a:lnT>
                    <a:lnB>
                      <a:noFill/>
                    </a:lnB>
                  </a:tcPr>
                </a:tc>
              </a:tr>
              <a:tr h="160020">
                <a:tc>
                  <a:txBody>
                    <a:bodyPr/>
                    <a:lstStyle/>
                    <a:p>
                      <a:r>
                        <a:rPr lang="en-US" sz="700"/>
                        <a:t>Oiler and bander</a:t>
                      </a:r>
                    </a:p>
                  </a:txBody>
                  <a:tcPr marL="37716" marR="37716" marT="18858" marB="18858" anchor="ctr">
                    <a:lnL>
                      <a:noFill/>
                    </a:lnL>
                    <a:lnR>
                      <a:noFill/>
                    </a:lnR>
                    <a:lnT>
                      <a:noFill/>
                    </a:lnT>
                    <a:lnB>
                      <a:noFill/>
                    </a:lnB>
                  </a:tcPr>
                </a:tc>
                <a:tc>
                  <a:txBody>
                    <a:bodyPr/>
                    <a:lstStyle/>
                    <a:p>
                      <a:r>
                        <a:rPr lang="en-US" sz="700"/>
                        <a:t>$3.60</a:t>
                      </a:r>
                    </a:p>
                  </a:txBody>
                  <a:tcPr marL="37716" marR="37716" marT="18858" marB="18858" anchor="ctr">
                    <a:lnL>
                      <a:noFill/>
                    </a:lnL>
                    <a:lnR>
                      <a:noFill/>
                    </a:lnR>
                    <a:lnT>
                      <a:noFill/>
                    </a:lnT>
                    <a:lnB>
                      <a:noFill/>
                    </a:lnB>
                  </a:tcPr>
                </a:tc>
              </a:tr>
              <a:tr h="160020">
                <a:tc gridSpan="2">
                  <a:txBody>
                    <a:bodyPr/>
                    <a:lstStyle/>
                    <a:p>
                      <a:r>
                        <a:rPr lang="en-US" sz="700"/>
                        <a:t>Weaving room</a:t>
                      </a:r>
                    </a:p>
                  </a:txBody>
                  <a:tcPr marL="37716" marR="37716" marT="18858" marB="18858" anchor="ctr">
                    <a:lnL>
                      <a:noFill/>
                    </a:lnL>
                    <a:lnR>
                      <a:noFill/>
                    </a:lnR>
                    <a:lnT>
                      <a:noFill/>
                    </a:lnT>
                    <a:lnB>
                      <a:noFill/>
                    </a:lnB>
                  </a:tcPr>
                </a:tc>
                <a:tc hMerge="1">
                  <a:txBody>
                    <a:bodyPr/>
                    <a:lstStyle/>
                    <a:p>
                      <a:endParaRPr lang="en-US"/>
                    </a:p>
                  </a:txBody>
                  <a:tcPr/>
                </a:tc>
              </a:tr>
              <a:tr h="160020">
                <a:tc>
                  <a:txBody>
                    <a:bodyPr/>
                    <a:lstStyle/>
                    <a:p>
                      <a:r>
                        <a:rPr lang="en-US" sz="700"/>
                        <a:t>Filler</a:t>
                      </a:r>
                    </a:p>
                  </a:txBody>
                  <a:tcPr marL="37716" marR="37716" marT="18858" marB="18858" anchor="ctr">
                    <a:lnL>
                      <a:noFill/>
                    </a:lnL>
                    <a:lnR>
                      <a:noFill/>
                    </a:lnR>
                    <a:lnT>
                      <a:noFill/>
                    </a:lnT>
                    <a:lnB>
                      <a:noFill/>
                    </a:lnB>
                  </a:tcPr>
                </a:tc>
                <a:tc>
                  <a:txBody>
                    <a:bodyPr/>
                    <a:lstStyle/>
                    <a:p>
                      <a:r>
                        <a:rPr lang="en-US" sz="700"/>
                        <a:t>$3.90</a:t>
                      </a:r>
                    </a:p>
                  </a:txBody>
                  <a:tcPr marL="37716" marR="37716" marT="18858" marB="18858" anchor="ctr">
                    <a:lnL>
                      <a:noFill/>
                    </a:lnL>
                    <a:lnR>
                      <a:noFill/>
                    </a:lnR>
                    <a:lnT>
                      <a:noFill/>
                    </a:lnT>
                    <a:lnB>
                      <a:noFill/>
                    </a:lnB>
                  </a:tcPr>
                </a:tc>
              </a:tr>
              <a:tr h="160020">
                <a:tc>
                  <a:txBody>
                    <a:bodyPr/>
                    <a:lstStyle/>
                    <a:p>
                      <a:r>
                        <a:rPr lang="en-US" sz="700"/>
                        <a:t>Creelers</a:t>
                      </a:r>
                    </a:p>
                  </a:txBody>
                  <a:tcPr marL="37716" marR="37716" marT="18858" marB="18858" anchor="ctr">
                    <a:lnL>
                      <a:noFill/>
                    </a:lnL>
                    <a:lnR>
                      <a:noFill/>
                    </a:lnR>
                    <a:lnT>
                      <a:noFill/>
                    </a:lnT>
                    <a:lnB>
                      <a:noFill/>
                    </a:lnB>
                  </a:tcPr>
                </a:tc>
                <a:tc>
                  <a:txBody>
                    <a:bodyPr/>
                    <a:lstStyle/>
                    <a:p>
                      <a:r>
                        <a:rPr lang="en-US" sz="700"/>
                        <a:t>$4.00</a:t>
                      </a:r>
                    </a:p>
                  </a:txBody>
                  <a:tcPr marL="37716" marR="37716" marT="18858" marB="18858" anchor="ctr">
                    <a:lnL>
                      <a:noFill/>
                    </a:lnL>
                    <a:lnR>
                      <a:noFill/>
                    </a:lnR>
                    <a:lnT>
                      <a:noFill/>
                    </a:lnT>
                    <a:lnB>
                      <a:noFill/>
                    </a:lnB>
                  </a:tcPr>
                </a:tc>
              </a:tr>
              <a:tr h="160020">
                <a:tc>
                  <a:txBody>
                    <a:bodyPr/>
                    <a:lstStyle/>
                    <a:p>
                      <a:r>
                        <a:rPr lang="en-US" sz="700"/>
                        <a:t>Beam warper</a:t>
                      </a:r>
                    </a:p>
                  </a:txBody>
                  <a:tcPr marL="37716" marR="37716" marT="18858" marB="18858" anchor="ctr">
                    <a:lnL>
                      <a:noFill/>
                    </a:lnL>
                    <a:lnR>
                      <a:noFill/>
                    </a:lnR>
                    <a:lnT>
                      <a:noFill/>
                    </a:lnT>
                    <a:lnB>
                      <a:noFill/>
                    </a:lnB>
                  </a:tcPr>
                </a:tc>
                <a:tc>
                  <a:txBody>
                    <a:bodyPr/>
                    <a:lstStyle/>
                    <a:p>
                      <a:r>
                        <a:rPr lang="en-US" sz="700"/>
                        <a:t>$4.50</a:t>
                      </a:r>
                    </a:p>
                  </a:txBody>
                  <a:tcPr marL="37716" marR="37716" marT="18858" marB="18858" anchor="ctr">
                    <a:lnL>
                      <a:noFill/>
                    </a:lnL>
                    <a:lnR>
                      <a:noFill/>
                    </a:lnR>
                    <a:lnT>
                      <a:noFill/>
                    </a:lnT>
                    <a:lnB>
                      <a:noFill/>
                    </a:lnB>
                  </a:tcPr>
                </a:tc>
              </a:tr>
              <a:tr h="160020">
                <a:tc>
                  <a:txBody>
                    <a:bodyPr/>
                    <a:lstStyle/>
                    <a:p>
                      <a:r>
                        <a:rPr lang="en-US" sz="700"/>
                        <a:t>Slash tender</a:t>
                      </a:r>
                    </a:p>
                  </a:txBody>
                  <a:tcPr marL="37716" marR="37716" marT="18858" marB="18858" anchor="ctr">
                    <a:lnL>
                      <a:noFill/>
                    </a:lnL>
                    <a:lnR>
                      <a:noFill/>
                    </a:lnR>
                    <a:lnT>
                      <a:noFill/>
                    </a:lnT>
                    <a:lnB>
                      <a:noFill/>
                    </a:lnB>
                  </a:tcPr>
                </a:tc>
                <a:tc>
                  <a:txBody>
                    <a:bodyPr/>
                    <a:lstStyle/>
                    <a:p>
                      <a:r>
                        <a:rPr lang="en-US" sz="700"/>
                        <a:t>$6.00</a:t>
                      </a:r>
                    </a:p>
                  </a:txBody>
                  <a:tcPr marL="37716" marR="37716" marT="18858" marB="18858" anchor="ctr">
                    <a:lnL>
                      <a:noFill/>
                    </a:lnL>
                    <a:lnR>
                      <a:noFill/>
                    </a:lnR>
                    <a:lnT>
                      <a:noFill/>
                    </a:lnT>
                    <a:lnB>
                      <a:noFill/>
                    </a:lnB>
                  </a:tcPr>
                </a:tc>
              </a:tr>
              <a:tr h="160020">
                <a:tc>
                  <a:txBody>
                    <a:bodyPr/>
                    <a:lstStyle/>
                    <a:p>
                      <a:r>
                        <a:rPr lang="en-US" sz="700"/>
                        <a:t>Drawing-in girls</a:t>
                      </a:r>
                    </a:p>
                  </a:txBody>
                  <a:tcPr marL="37716" marR="37716" marT="18858" marB="18858" anchor="ctr">
                    <a:lnL>
                      <a:noFill/>
                    </a:lnL>
                    <a:lnR>
                      <a:noFill/>
                    </a:lnR>
                    <a:lnT>
                      <a:noFill/>
                    </a:lnT>
                    <a:lnB>
                      <a:noFill/>
                    </a:lnB>
                  </a:tcPr>
                </a:tc>
                <a:tc>
                  <a:txBody>
                    <a:bodyPr/>
                    <a:lstStyle/>
                    <a:p>
                      <a:r>
                        <a:rPr lang="en-US" sz="700"/>
                        <a:t>$6.00</a:t>
                      </a:r>
                    </a:p>
                  </a:txBody>
                  <a:tcPr marL="37716" marR="37716" marT="18858" marB="18858" anchor="ctr">
                    <a:lnL>
                      <a:noFill/>
                    </a:lnL>
                    <a:lnR>
                      <a:noFill/>
                    </a:lnR>
                    <a:lnT>
                      <a:noFill/>
                    </a:lnT>
                    <a:lnB>
                      <a:noFill/>
                    </a:lnB>
                  </a:tcPr>
                </a:tc>
              </a:tr>
              <a:tr h="160020">
                <a:tc>
                  <a:txBody>
                    <a:bodyPr/>
                    <a:lstStyle/>
                    <a:p>
                      <a:r>
                        <a:rPr lang="en-US" sz="700"/>
                        <a:t>Weavers</a:t>
                      </a:r>
                    </a:p>
                  </a:txBody>
                  <a:tcPr marL="37716" marR="37716" marT="18858" marB="18858" anchor="ctr">
                    <a:lnL>
                      <a:noFill/>
                    </a:lnL>
                    <a:lnR>
                      <a:noFill/>
                    </a:lnR>
                    <a:lnT>
                      <a:noFill/>
                    </a:lnT>
                    <a:lnB>
                      <a:noFill/>
                    </a:lnB>
                  </a:tcPr>
                </a:tc>
                <a:tc>
                  <a:txBody>
                    <a:bodyPr/>
                    <a:lstStyle/>
                    <a:p>
                      <a:r>
                        <a:rPr lang="en-US" sz="700" dirty="0"/>
                        <a:t>$5.40 (b)</a:t>
                      </a:r>
                    </a:p>
                  </a:txBody>
                  <a:tcPr marL="37716" marR="37716" marT="18858" marB="18858" anchor="ctr">
                    <a:lnL>
                      <a:noFill/>
                    </a:lnL>
                    <a:lnR>
                      <a:noFill/>
                    </a:lnR>
                    <a:lnT>
                      <a:noFill/>
                    </a:lnT>
                    <a:lnB>
                      <a:noFill/>
                    </a:lnB>
                  </a:tcPr>
                </a:tc>
              </a:tr>
            </a:tbl>
          </a:graphicData>
        </a:graphic>
      </p:graphicFrame>
    </p:spTree>
    <p:extLst>
      <p:ext uri="{BB962C8B-B14F-4D97-AF65-F5344CB8AC3E}">
        <p14:creationId xmlns:p14="http://schemas.microsoft.com/office/powerpoint/2010/main" val="19186540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457200"/>
            <a:ext cx="8153400" cy="2362200"/>
          </a:xfrm>
        </p:spPr>
        <p:txBody>
          <a:bodyPr/>
          <a:lstStyle/>
          <a:p>
            <a:r>
              <a:rPr lang="en-US" dirty="0" smtClean="0"/>
              <a:t>Do you think people could survive on their wages?</a:t>
            </a:r>
            <a:endParaRPr lang="en-US"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3061142"/>
            <a:ext cx="3033713" cy="3446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8981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Answer is…</a:t>
            </a:r>
            <a:endParaRPr lang="en-US" dirty="0"/>
          </a:p>
        </p:txBody>
      </p:sp>
      <p:sp>
        <p:nvSpPr>
          <p:cNvPr id="3" name="Content Placeholder 2"/>
          <p:cNvSpPr>
            <a:spLocks noGrp="1"/>
          </p:cNvSpPr>
          <p:nvPr>
            <p:ph idx="1"/>
          </p:nvPr>
        </p:nvSpPr>
        <p:spPr/>
        <p:txBody>
          <a:bodyPr>
            <a:normAutofit/>
          </a:bodyPr>
          <a:lstStyle/>
          <a:p>
            <a:pPr marL="0" indent="0" algn="ctr">
              <a:buNone/>
            </a:pPr>
            <a:r>
              <a:rPr lang="en-US" sz="3200" dirty="0" smtClean="0"/>
              <a:t>Not really.  A lot of times, all members of the family had to work to contribute to the family bills including children.</a:t>
            </a:r>
            <a:endParaRPr lang="en-US" sz="3200" dirty="0"/>
          </a:p>
        </p:txBody>
      </p:sp>
      <p:pic>
        <p:nvPicPr>
          <p:cNvPr id="92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37664" y="3505200"/>
            <a:ext cx="3994150" cy="2738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19269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 Working in the Mills</a:t>
            </a:r>
            <a:endParaRPr lang="en-US" dirty="0"/>
          </a:p>
        </p:txBody>
      </p:sp>
      <p:pic>
        <p:nvPicPr>
          <p:cNvPr id="4" name="flossiedurhampart9.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5"/>
          <a:stretch>
            <a:fillRect/>
          </a:stretch>
        </p:blipFill>
        <p:spPr>
          <a:xfrm>
            <a:off x="5143500" y="2667000"/>
            <a:ext cx="1143000" cy="1143000"/>
          </a:xfrm>
        </p:spPr>
      </p:pic>
      <p:sp>
        <p:nvSpPr>
          <p:cNvPr id="5" name="TextBox 4"/>
          <p:cNvSpPr txBox="1"/>
          <p:nvPr/>
        </p:nvSpPr>
        <p:spPr>
          <a:xfrm>
            <a:off x="2971800" y="4267200"/>
            <a:ext cx="5486400" cy="2062103"/>
          </a:xfrm>
          <a:prstGeom prst="rect">
            <a:avLst/>
          </a:prstGeom>
          <a:noFill/>
        </p:spPr>
        <p:txBody>
          <a:bodyPr wrap="square" rtlCol="0">
            <a:spAutoFit/>
          </a:bodyPr>
          <a:lstStyle/>
          <a:p>
            <a:pPr algn="ctr"/>
            <a:r>
              <a:rPr lang="en-US" sz="3200" dirty="0" smtClean="0"/>
              <a:t>Take a listen as Flossie Durham describes her wage when she started work when she was just 10 years old</a:t>
            </a:r>
            <a:endParaRPr lang="en-US" sz="3200" dirty="0"/>
          </a:p>
        </p:txBody>
      </p:sp>
      <p:pic>
        <p:nvPicPr>
          <p:cNvPr id="1024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067" y="2286000"/>
            <a:ext cx="2617639" cy="4394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4301070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88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 Working in Cotton Mills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1600200"/>
            <a:ext cx="6874785" cy="4876800"/>
          </a:xfrm>
        </p:spPr>
      </p:pic>
    </p:spTree>
    <p:extLst>
      <p:ext uri="{BB962C8B-B14F-4D97-AF65-F5344CB8AC3E}">
        <p14:creationId xmlns:p14="http://schemas.microsoft.com/office/powerpoint/2010/main" val="129587742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Children Working in Cotton Mills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200" y="1600200"/>
            <a:ext cx="6650182" cy="4800600"/>
          </a:xfrm>
        </p:spPr>
      </p:pic>
    </p:spTree>
    <p:extLst>
      <p:ext uri="{BB962C8B-B14F-4D97-AF65-F5344CB8AC3E}">
        <p14:creationId xmlns:p14="http://schemas.microsoft.com/office/powerpoint/2010/main" val="27740497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7200" dirty="0" smtClean="0"/>
              <a:t>Oconee County Mills</a:t>
            </a:r>
            <a:endParaRPr lang="en-US" sz="7200" dirty="0"/>
          </a:p>
        </p:txBody>
      </p:sp>
      <p:sp>
        <p:nvSpPr>
          <p:cNvPr id="3" name="Text Placeholder 2"/>
          <p:cNvSpPr>
            <a:spLocks noGrp="1"/>
          </p:cNvSpPr>
          <p:nvPr>
            <p:ph type="body" idx="1"/>
          </p:nvPr>
        </p:nvSpPr>
        <p:spPr/>
        <p:txBody>
          <a:bodyPr/>
          <a:lstStyle/>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800" y="4114800"/>
            <a:ext cx="3810000" cy="2423160"/>
          </a:xfrm>
          <a:prstGeom prst="rect">
            <a:avLst/>
          </a:prstGeom>
        </p:spPr>
      </p:pic>
    </p:spTree>
    <p:extLst>
      <p:ext uri="{BB962C8B-B14F-4D97-AF65-F5344CB8AC3E}">
        <p14:creationId xmlns:p14="http://schemas.microsoft.com/office/powerpoint/2010/main" val="54850587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Take a Trip Back in Time…</a:t>
            </a:r>
            <a:endParaRPr lang="en-US" dirty="0"/>
          </a:p>
        </p:txBody>
      </p:sp>
      <p:pic>
        <p:nvPicPr>
          <p:cNvPr id="1026" name="Picture 2"/>
          <p:cNvPicPr>
            <a:picLocks noGrp="1" noChangeAspect="1" noChangeArrowheads="1"/>
          </p:cNvPicPr>
          <p:nvPr>
            <p:ph idx="1"/>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1295400" y="1885791"/>
            <a:ext cx="6553200" cy="3954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598997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Hetrick</a:t>
            </a:r>
            <a:r>
              <a:rPr lang="en-US" dirty="0" smtClean="0"/>
              <a:t> Mill</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28800" y="2286000"/>
            <a:ext cx="5689890" cy="3045446"/>
          </a:xfrm>
        </p:spPr>
      </p:pic>
    </p:spTree>
    <p:extLst>
      <p:ext uri="{BB962C8B-B14F-4D97-AF65-F5344CB8AC3E}">
        <p14:creationId xmlns:p14="http://schemas.microsoft.com/office/powerpoint/2010/main" val="392645853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Workers at Kenneth Mill</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697677" y="1600200"/>
            <a:ext cx="5748645" cy="4525963"/>
          </a:xfrm>
        </p:spPr>
      </p:pic>
    </p:spTree>
    <p:extLst>
      <p:ext uri="{BB962C8B-B14F-4D97-AF65-F5344CB8AC3E}">
        <p14:creationId xmlns:p14="http://schemas.microsoft.com/office/powerpoint/2010/main" val="5968430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Newry</a:t>
            </a:r>
            <a:r>
              <a:rPr lang="en-US" dirty="0" smtClean="0"/>
              <a:t> Mill and Village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55487" y="1600200"/>
            <a:ext cx="5433025" cy="4525963"/>
          </a:xfrm>
        </p:spPr>
      </p:pic>
    </p:spTree>
    <p:extLst>
      <p:ext uri="{BB962C8B-B14F-4D97-AF65-F5344CB8AC3E}">
        <p14:creationId xmlns:p14="http://schemas.microsoft.com/office/powerpoint/2010/main" val="2393586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Newry</a:t>
            </a:r>
            <a:r>
              <a:rPr lang="en-US" dirty="0" smtClean="0"/>
              <a:t> Mill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47800" y="1752600"/>
            <a:ext cx="6095645" cy="4543514"/>
          </a:xfrm>
        </p:spPr>
      </p:pic>
    </p:spTree>
    <p:extLst>
      <p:ext uri="{BB962C8B-B14F-4D97-AF65-F5344CB8AC3E}">
        <p14:creationId xmlns:p14="http://schemas.microsoft.com/office/powerpoint/2010/main" val="16451177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Westminster Cotton Mill</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11397" y="1698732"/>
            <a:ext cx="5503803" cy="4702068"/>
          </a:xfrm>
        </p:spPr>
      </p:pic>
    </p:spTree>
    <p:extLst>
      <p:ext uri="{BB962C8B-B14F-4D97-AF65-F5344CB8AC3E}">
        <p14:creationId xmlns:p14="http://schemas.microsoft.com/office/powerpoint/2010/main" val="372757128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Chicopee Mill</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145" b="9882"/>
          <a:stretch/>
        </p:blipFill>
        <p:spPr>
          <a:xfrm>
            <a:off x="1415676" y="1600200"/>
            <a:ext cx="6074521" cy="4724400"/>
          </a:xfrm>
        </p:spPr>
      </p:pic>
    </p:spTree>
    <p:extLst>
      <p:ext uri="{BB962C8B-B14F-4D97-AF65-F5344CB8AC3E}">
        <p14:creationId xmlns:p14="http://schemas.microsoft.com/office/powerpoint/2010/main" val="40724059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Inside Chicopee Mill</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57073" y="1600200"/>
            <a:ext cx="6229854" cy="4525963"/>
          </a:xfrm>
        </p:spPr>
      </p:pic>
    </p:spTree>
    <p:extLst>
      <p:ext uri="{BB962C8B-B14F-4D97-AF65-F5344CB8AC3E}">
        <p14:creationId xmlns:p14="http://schemas.microsoft.com/office/powerpoint/2010/main" val="119943413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Chicopee Mill Village</a:t>
            </a:r>
            <a:endParaRPr lang="en-US" dirty="0"/>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9320" b="9173"/>
          <a:stretch/>
        </p:blipFill>
        <p:spPr>
          <a:xfrm>
            <a:off x="1600200" y="1600200"/>
            <a:ext cx="6180525" cy="4800600"/>
          </a:xfrm>
        </p:spPr>
      </p:pic>
    </p:spTree>
    <p:extLst>
      <p:ext uri="{BB962C8B-B14F-4D97-AF65-F5344CB8AC3E}">
        <p14:creationId xmlns:p14="http://schemas.microsoft.com/office/powerpoint/2010/main" val="32112810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Newry</a:t>
            </a:r>
            <a:r>
              <a:rPr lang="en-US" dirty="0" smtClean="0"/>
              <a:t> Baseball Team</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89876" y="1600200"/>
            <a:ext cx="5915770" cy="4724400"/>
          </a:xfrm>
        </p:spPr>
      </p:pic>
    </p:spTree>
    <p:extLst>
      <p:ext uri="{BB962C8B-B14F-4D97-AF65-F5344CB8AC3E}">
        <p14:creationId xmlns:p14="http://schemas.microsoft.com/office/powerpoint/2010/main" val="4561640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Newry</a:t>
            </a:r>
            <a:r>
              <a:rPr lang="en-US" dirty="0" smtClean="0"/>
              <a:t> Mill Store</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524000" y="1676400"/>
            <a:ext cx="6131275" cy="4734068"/>
          </a:xfrm>
        </p:spPr>
      </p:pic>
    </p:spTree>
    <p:extLst>
      <p:ext uri="{BB962C8B-B14F-4D97-AF65-F5344CB8AC3E}">
        <p14:creationId xmlns:p14="http://schemas.microsoft.com/office/powerpoint/2010/main" val="35241842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Imagine if you lived in the 1890s…</a:t>
            </a:r>
            <a:endParaRPr lang="en-US" dirty="0"/>
          </a:p>
        </p:txBody>
      </p:sp>
      <p:sp>
        <p:nvSpPr>
          <p:cNvPr id="3" name="Content Placeholder 2"/>
          <p:cNvSpPr>
            <a:spLocks noGrp="1"/>
          </p:cNvSpPr>
          <p:nvPr>
            <p:ph idx="1"/>
          </p:nvPr>
        </p:nvSpPr>
        <p:spPr/>
        <p:txBody>
          <a:bodyPr>
            <a:normAutofit/>
          </a:bodyPr>
          <a:lstStyle/>
          <a:p>
            <a:pPr marL="0" indent="0" algn="ctr">
              <a:buNone/>
            </a:pPr>
            <a:endParaRPr lang="en-US" sz="5400" dirty="0" smtClean="0"/>
          </a:p>
          <a:p>
            <a:pPr marL="0" indent="0" algn="ctr">
              <a:buNone/>
            </a:pPr>
            <a:r>
              <a:rPr lang="en-US" sz="5400" dirty="0" smtClean="0"/>
              <a:t>What would you be doing for work?</a:t>
            </a:r>
            <a:endParaRPr lang="en-US" sz="5400" dirty="0"/>
          </a:p>
        </p:txBody>
      </p:sp>
    </p:spTree>
    <p:extLst>
      <p:ext uri="{BB962C8B-B14F-4D97-AF65-F5344CB8AC3E}">
        <p14:creationId xmlns:p14="http://schemas.microsoft.com/office/powerpoint/2010/main" val="17391241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33400" y="1600200"/>
            <a:ext cx="8229600" cy="2678049"/>
          </a:xfrm>
        </p:spPr>
      </p:pic>
      <p:sp>
        <p:nvSpPr>
          <p:cNvPr id="6" name="TextBox 5"/>
          <p:cNvSpPr txBox="1"/>
          <p:nvPr/>
        </p:nvSpPr>
        <p:spPr>
          <a:xfrm>
            <a:off x="838200" y="4907908"/>
            <a:ext cx="7620000" cy="707886"/>
          </a:xfrm>
          <a:prstGeom prst="rect">
            <a:avLst/>
          </a:prstGeom>
          <a:noFill/>
        </p:spPr>
        <p:txBody>
          <a:bodyPr wrap="square" rtlCol="0">
            <a:spAutoFit/>
          </a:bodyPr>
          <a:lstStyle/>
          <a:p>
            <a:pPr algn="ctr"/>
            <a:r>
              <a:rPr lang="en-US" sz="4000" dirty="0" smtClean="0"/>
              <a:t>www.oconeehistorymuseum.org</a:t>
            </a:r>
            <a:endParaRPr lang="en-US" sz="4000" dirty="0"/>
          </a:p>
        </p:txBody>
      </p:sp>
    </p:spTree>
    <p:extLst>
      <p:ext uri="{BB962C8B-B14F-4D97-AF65-F5344CB8AC3E}">
        <p14:creationId xmlns:p14="http://schemas.microsoft.com/office/powerpoint/2010/main" val="246341297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Answer is..</a:t>
            </a:r>
            <a:endParaRPr lang="en-US" dirty="0"/>
          </a:p>
        </p:txBody>
      </p:sp>
      <p:sp>
        <p:nvSpPr>
          <p:cNvPr id="3" name="Content Placeholder 2"/>
          <p:cNvSpPr>
            <a:spLocks noGrp="1"/>
          </p:cNvSpPr>
          <p:nvPr>
            <p:ph idx="1"/>
          </p:nvPr>
        </p:nvSpPr>
        <p:spPr/>
        <p:txBody>
          <a:bodyPr>
            <a:normAutofit/>
          </a:bodyPr>
          <a:lstStyle/>
          <a:p>
            <a:pPr marL="0" indent="0" algn="ctr">
              <a:buNone/>
            </a:pPr>
            <a:r>
              <a:rPr lang="en-US" sz="4000" dirty="0" smtClean="0"/>
              <a:t>You would most likely be a FARMER growing crops for yourself and taking the rest to market.</a:t>
            </a:r>
            <a:endParaRPr lang="en-US" sz="4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128517"/>
            <a:ext cx="4286250" cy="26964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78798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Does It Take to Make Plants Grow?</a:t>
            </a:r>
            <a:endParaRPr lang="en-US" dirty="0"/>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530933" y="2133600"/>
            <a:ext cx="2346960" cy="35602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2533" y="2699581"/>
            <a:ext cx="3708400" cy="2462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9151" y="2133600"/>
            <a:ext cx="2289133" cy="35943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603133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If you guessed…</a:t>
            </a:r>
            <a:endParaRPr lang="en-US" dirty="0"/>
          </a:p>
        </p:txBody>
      </p:sp>
      <p:pic>
        <p:nvPicPr>
          <p:cNvPr id="4101"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15000" y="1676400"/>
            <a:ext cx="2201180" cy="213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981200"/>
            <a:ext cx="2752725" cy="2621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4"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0400" y="3962400"/>
            <a:ext cx="3886200" cy="2422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48535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you experienced a drought?</a:t>
            </a:r>
            <a:endParaRPr lang="en-US" dirty="0"/>
          </a:p>
        </p:txBody>
      </p:sp>
      <p:sp>
        <p:nvSpPr>
          <p:cNvPr id="3" name="Content Placeholder 2"/>
          <p:cNvSpPr>
            <a:spLocks noGrp="1"/>
          </p:cNvSpPr>
          <p:nvPr>
            <p:ph idx="1"/>
          </p:nvPr>
        </p:nvSpPr>
        <p:spPr/>
        <p:txBody>
          <a:bodyPr/>
          <a:lstStyle/>
          <a:p>
            <a:pPr marL="0" indent="0">
              <a:buNone/>
            </a:pPr>
            <a:endParaRPr lang="en-US" dirty="0" smtClean="0"/>
          </a:p>
          <a:p>
            <a:pPr marL="0" indent="0">
              <a:buNone/>
            </a:pPr>
            <a:endParaRPr lang="en-US" dirty="0"/>
          </a:p>
          <a:p>
            <a:pPr marL="0" indent="0">
              <a:buNone/>
            </a:pPr>
            <a:endParaRPr lang="en-US" dirty="0" smtClean="0"/>
          </a:p>
          <a:p>
            <a:pPr marL="0" indent="0" algn="ctr">
              <a:buNone/>
            </a:pPr>
            <a:r>
              <a:rPr lang="en-US" sz="5400" dirty="0" smtClean="0"/>
              <a:t>What is a drought?</a:t>
            </a:r>
            <a:endParaRPr lang="en-US" sz="5400" dirty="0"/>
          </a:p>
        </p:txBody>
      </p:sp>
    </p:spTree>
    <p:extLst>
      <p:ext uri="{BB962C8B-B14F-4D97-AF65-F5344CB8AC3E}">
        <p14:creationId xmlns:p14="http://schemas.microsoft.com/office/powerpoint/2010/main" val="188048223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Answer Is…</a:t>
            </a:r>
            <a:endParaRPr lang="en-US" dirty="0"/>
          </a:p>
        </p:txBody>
      </p:sp>
      <p:sp>
        <p:nvSpPr>
          <p:cNvPr id="3" name="Content Placeholder 2"/>
          <p:cNvSpPr>
            <a:spLocks noGrp="1"/>
          </p:cNvSpPr>
          <p:nvPr>
            <p:ph idx="1"/>
          </p:nvPr>
        </p:nvSpPr>
        <p:spPr/>
        <p:txBody>
          <a:bodyPr>
            <a:normAutofit/>
          </a:bodyPr>
          <a:lstStyle/>
          <a:p>
            <a:pPr marL="0" indent="0" algn="ctr">
              <a:buNone/>
            </a:pPr>
            <a:r>
              <a:rPr lang="en-US" sz="3600" dirty="0" smtClean="0"/>
              <a:t>A long period with no rain.</a:t>
            </a:r>
            <a:endParaRPr lang="en-US" sz="36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590800"/>
            <a:ext cx="3914567"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047709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would you feel?</a:t>
            </a:r>
            <a:endParaRPr lang="en-US" dirty="0"/>
          </a:p>
        </p:txBody>
      </p:sp>
      <p:sp>
        <p:nvSpPr>
          <p:cNvPr id="3" name="Content Placeholder 2"/>
          <p:cNvSpPr>
            <a:spLocks noGrp="1"/>
          </p:cNvSpPr>
          <p:nvPr>
            <p:ph idx="1"/>
          </p:nvPr>
        </p:nvSpPr>
        <p:spPr/>
        <p:txBody>
          <a:bodyPr>
            <a:normAutofit/>
          </a:bodyPr>
          <a:lstStyle/>
          <a:p>
            <a:pPr marL="0" indent="0" algn="ctr">
              <a:buNone/>
            </a:pPr>
            <a:r>
              <a:rPr lang="en-US" sz="3200" dirty="0" smtClean="0"/>
              <a:t>Your crops didn’t grow, so you have nothing to sell to market.  No money coming in.</a:t>
            </a:r>
            <a:endParaRPr lang="en-US" sz="3200" dirty="0"/>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97" r="5122" b="12021"/>
          <a:stretch/>
        </p:blipFill>
        <p:spPr bwMode="auto">
          <a:xfrm>
            <a:off x="2961735" y="3124200"/>
            <a:ext cx="3239219" cy="3337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876131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xecutiv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8575" cap="flat" cmpd="sng" algn="ctr">
          <a:solidFill>
            <a:schemeClr val="phClr"/>
          </a:solidFill>
          <a:prstDash val="solid"/>
        </a:ln>
        <a:ln w="508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Executive</Template>
  <TotalTime>1246</TotalTime>
  <Words>979</Words>
  <Application>Microsoft Office PowerPoint</Application>
  <PresentationFormat>On-screen Show (4:3)</PresentationFormat>
  <Paragraphs>155</Paragraphs>
  <Slides>30</Slides>
  <Notes>16</Notes>
  <HiddenSlides>0</HiddenSlides>
  <MMClips>2</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Executive</vt:lpstr>
      <vt:lpstr>Life in the Cotton Mill</vt:lpstr>
      <vt:lpstr>Let’s Take a Trip Back in Time…</vt:lpstr>
      <vt:lpstr>Imagine if you lived in the 1890s…</vt:lpstr>
      <vt:lpstr>The Answer is..</vt:lpstr>
      <vt:lpstr>What Does It Take to Make Plants Grow?</vt:lpstr>
      <vt:lpstr>If you guessed…</vt:lpstr>
      <vt:lpstr>What if you experienced a drought?</vt:lpstr>
      <vt:lpstr>The Answer Is…</vt:lpstr>
      <vt:lpstr>How would you feel?</vt:lpstr>
      <vt:lpstr>What if…</vt:lpstr>
      <vt:lpstr>Working in the Mill</vt:lpstr>
      <vt:lpstr>Listen to this song…</vt:lpstr>
      <vt:lpstr>Wages in Cotton Mill</vt:lpstr>
      <vt:lpstr>Do you think people could survive on their wages?</vt:lpstr>
      <vt:lpstr>The Answer is…</vt:lpstr>
      <vt:lpstr>Children Working in the Mills</vt:lpstr>
      <vt:lpstr>Children Working in Cotton Mills</vt:lpstr>
      <vt:lpstr>Children Working in Cotton Mills</vt:lpstr>
      <vt:lpstr>Oconee County Mills</vt:lpstr>
      <vt:lpstr>Hetrick Mill</vt:lpstr>
      <vt:lpstr>Workers at Kenneth Mill</vt:lpstr>
      <vt:lpstr>Newry Mill and Village</vt:lpstr>
      <vt:lpstr>Newry Mill</vt:lpstr>
      <vt:lpstr>Westminster Cotton Mill</vt:lpstr>
      <vt:lpstr>Chicopee Mill</vt:lpstr>
      <vt:lpstr>Inside Chicopee Mill</vt:lpstr>
      <vt:lpstr>Chicopee Mill Village</vt:lpstr>
      <vt:lpstr>Newry Baseball Team</vt:lpstr>
      <vt:lpstr>Newry Mill Store</vt:lpstr>
      <vt:lpstr>PowerPoint Presentation</vt:lpstr>
    </vt:vector>
  </TitlesOfParts>
  <Company>Hewlett-Packard Company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Life in the Cotton Mill</dc:title>
  <dc:creator>Assistant Curator</dc:creator>
  <cp:lastModifiedBy>Assistant Curator</cp:lastModifiedBy>
  <cp:revision>27</cp:revision>
  <dcterms:created xsi:type="dcterms:W3CDTF">2014-05-13T18:07:18Z</dcterms:created>
  <dcterms:modified xsi:type="dcterms:W3CDTF">2020-03-31T20:23:31Z</dcterms:modified>
</cp:coreProperties>
</file>