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1"/>
  </p:notesMasterIdLst>
  <p:sldIdLst>
    <p:sldId id="256" r:id="rId2"/>
    <p:sldId id="257" r:id="rId3"/>
    <p:sldId id="264" r:id="rId4"/>
    <p:sldId id="265" r:id="rId5"/>
    <p:sldId id="266" r:id="rId6"/>
    <p:sldId id="267" r:id="rId7"/>
    <p:sldId id="287" r:id="rId8"/>
    <p:sldId id="269" r:id="rId9"/>
    <p:sldId id="261" r:id="rId10"/>
    <p:sldId id="270" r:id="rId11"/>
    <p:sldId id="260" r:id="rId12"/>
    <p:sldId id="272" r:id="rId13"/>
    <p:sldId id="258" r:id="rId14"/>
    <p:sldId id="273" r:id="rId15"/>
    <p:sldId id="288" r:id="rId16"/>
    <p:sldId id="276" r:id="rId17"/>
    <p:sldId id="259" r:id="rId18"/>
    <p:sldId id="274" r:id="rId19"/>
    <p:sldId id="279" r:id="rId20"/>
    <p:sldId id="262" r:id="rId21"/>
    <p:sldId id="275" r:id="rId22"/>
    <p:sldId id="280" r:id="rId23"/>
    <p:sldId id="281" r:id="rId24"/>
    <p:sldId id="263" r:id="rId25"/>
    <p:sldId id="282" r:id="rId26"/>
    <p:sldId id="283" r:id="rId27"/>
    <p:sldId id="284" r:id="rId28"/>
    <p:sldId id="285"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B0DvCzzKbZ3dgr4Fcr/nsQ==" hashData="J8e5SxgO2aFDyVOwzJQWY9yXm/c="/>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24" autoAdjust="0"/>
  </p:normalViewPr>
  <p:slideViewPr>
    <p:cSldViewPr>
      <p:cViewPr varScale="1">
        <p:scale>
          <a:sx n="43" d="100"/>
          <a:sy n="43" d="100"/>
        </p:scale>
        <p:origin x="-1930"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A930DA-6647-4B5E-AFAE-C56D771F8192}" type="datetimeFigureOut">
              <a:rPr lang="en-US" smtClean="0"/>
              <a:t>3/31/2020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1A0638-C97C-431E-B7B4-415859AEBBAC}" type="slidenum">
              <a:rPr lang="en-US" smtClean="0"/>
              <a:t>‹#›</a:t>
            </a:fld>
            <a:endParaRPr lang="en-US"/>
          </a:p>
        </p:txBody>
      </p:sp>
    </p:spTree>
    <p:extLst>
      <p:ext uri="{BB962C8B-B14F-4D97-AF65-F5344CB8AC3E}">
        <p14:creationId xmlns:p14="http://schemas.microsoft.com/office/powerpoint/2010/main" val="24280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cities are at high risk for damage by fire.  Historically, most business buildings were wood construction, situated very close together (if not conjoined).  Many were located very close to railroads, which create sparks, and many were also heated by woodstoves and furnaces. </a:t>
            </a:r>
            <a:endParaRPr lang="en-US" dirty="0" smtClean="0"/>
          </a:p>
          <a:p>
            <a:endParaRPr lang="en-US" dirty="0" smtClean="0"/>
          </a:p>
          <a:p>
            <a:r>
              <a:rPr lang="en-US" dirty="0" smtClean="0"/>
              <a:t>The</a:t>
            </a:r>
            <a:r>
              <a:rPr lang="en-US" baseline="0" dirty="0" smtClean="0"/>
              <a:t> </a:t>
            </a:r>
            <a:r>
              <a:rPr lang="en-US" dirty="0" smtClean="0"/>
              <a:t>City of Seneca</a:t>
            </a:r>
            <a:r>
              <a:rPr lang="en-US" baseline="0" dirty="0" smtClean="0"/>
              <a:t> was subjected to 3 major fires downtown.  The first occurred in the fall of 1890 and affected the street to the East of the town square (today Norton-Thompson Park).  The fire originated in the Post Office, destroyed store rooms, &amp; Miss Ribbon Phillips’ dress shop, including someone’s wedding dress 2 days before the wedding.  The second was on the main block near </a:t>
            </a:r>
            <a:r>
              <a:rPr lang="en-US" baseline="0" dirty="0" err="1" smtClean="0"/>
              <a:t>Lunney’s</a:t>
            </a:r>
            <a:r>
              <a:rPr lang="en-US" baseline="0" dirty="0" smtClean="0"/>
              <a:t> Drug Store and </a:t>
            </a:r>
            <a:r>
              <a:rPr lang="en-US" baseline="0" dirty="0" err="1" smtClean="0"/>
              <a:t>Gignilliat’s</a:t>
            </a:r>
            <a:r>
              <a:rPr lang="en-US" baseline="0" dirty="0" smtClean="0"/>
              <a:t> Corner (corner of N. Townville St. and Main St.).  This fire cleared many of the then wooden buildings on Main Street.  The third fire occurred in 1906 in the basement of the Oconee Inn, which then spread to the neighboring Palmetto Hotel and several other adjacent buildings (near present-day Wells Fargo).</a:t>
            </a:r>
          </a:p>
          <a:p>
            <a:endParaRPr lang="en-US" baseline="0" dirty="0" smtClean="0"/>
          </a:p>
          <a:p>
            <a:pPr marL="0" indent="0">
              <a:buNone/>
            </a:pPr>
            <a:r>
              <a:rPr lang="en-US" baseline="0" dirty="0" smtClean="0"/>
              <a:t>Walhalla suffered a catastrophic fire in 1898.  Again, most of the businesses and homes at the time were made entirely of wood and were situated very close together.  As you can see from the </a:t>
            </a:r>
            <a:r>
              <a:rPr lang="en-US" baseline="0" dirty="0" err="1" smtClean="0"/>
              <a:t>Keowee</a:t>
            </a:r>
            <a:r>
              <a:rPr lang="en-US" baseline="0" dirty="0" smtClean="0"/>
              <a:t> Courier article, “the greatest conflagration in our history”  destroyed 23 houses and decimated 2 blocks of the Main Street business area.  </a:t>
            </a:r>
          </a:p>
          <a:p>
            <a:pPr marL="0" indent="0">
              <a:buNone/>
            </a:pPr>
            <a:endParaRPr lang="en-US" baseline="0" dirty="0" smtClean="0"/>
          </a:p>
          <a:p>
            <a:pPr marL="0" indent="0">
              <a:buNone/>
            </a:pPr>
            <a:r>
              <a:rPr lang="en-US" baseline="0" dirty="0" smtClean="0"/>
              <a:t>In both instances, the damage was incredible and insurance coverage was very insufficient.</a:t>
            </a:r>
          </a:p>
        </p:txBody>
      </p:sp>
      <p:sp>
        <p:nvSpPr>
          <p:cNvPr id="4" name="Slide Number Placeholder 3"/>
          <p:cNvSpPr>
            <a:spLocks noGrp="1"/>
          </p:cNvSpPr>
          <p:nvPr>
            <p:ph type="sldNum" sz="quarter" idx="10"/>
          </p:nvPr>
        </p:nvSpPr>
        <p:spPr/>
        <p:txBody>
          <a:bodyPr/>
          <a:lstStyle/>
          <a:p>
            <a:fld id="{CA1A0638-C97C-431E-B7B4-415859AEBBAC}" type="slidenum">
              <a:rPr lang="en-US" smtClean="0"/>
              <a:t>3</a:t>
            </a:fld>
            <a:endParaRPr lang="en-US"/>
          </a:p>
        </p:txBody>
      </p:sp>
    </p:spTree>
    <p:extLst>
      <p:ext uri="{BB962C8B-B14F-4D97-AF65-F5344CB8AC3E}">
        <p14:creationId xmlns:p14="http://schemas.microsoft.com/office/powerpoint/2010/main" val="2244962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Severe</a:t>
            </a:r>
            <a:r>
              <a:rPr lang="en-US" baseline="0" dirty="0" smtClean="0"/>
              <a:t> flooding is also a threat to earthen dams.  In 1903 the </a:t>
            </a:r>
            <a:r>
              <a:rPr lang="en-US" dirty="0" err="1" smtClean="0"/>
              <a:t>Toxaway</a:t>
            </a:r>
            <a:r>
              <a:rPr lang="en-US" dirty="0" smtClean="0"/>
              <a:t> Dam (just</a:t>
            </a:r>
            <a:r>
              <a:rPr lang="en-US" baseline="0" dirty="0" smtClean="0"/>
              <a:t> across the state line in North Carolina) failed.  Use the links to read more about this devastating event.  Today, large amounts of rain can make local rivers dangerous as water levels become unsafe for swimming, fishing, rafting, kayaking, </a:t>
            </a:r>
            <a:r>
              <a:rPr lang="en-US" baseline="0" dirty="0" err="1" smtClean="0"/>
              <a:t>etc</a:t>
            </a:r>
            <a:r>
              <a:rPr lang="en-US" baseline="0" dirty="0" smtClean="0"/>
              <a:t>…  On April 9, 1975 19 deaths occurred on the Chattooga as a result inexperienced rafters attempting to raft the river popularized by the movie Deliverance.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16</a:t>
            </a:fld>
            <a:endParaRPr lang="en-US"/>
          </a:p>
        </p:txBody>
      </p:sp>
    </p:spTree>
    <p:extLst>
      <p:ext uri="{BB962C8B-B14F-4D97-AF65-F5344CB8AC3E}">
        <p14:creationId xmlns:p14="http://schemas.microsoft.com/office/powerpoint/2010/main" val="1430841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Oconee rarely experiences snow, but severe winter weather has been recorded.  The r</a:t>
            </a:r>
            <a:r>
              <a:rPr lang="en-US" dirty="0" smtClean="0"/>
              <a:t>ecord low temperature in Oconee County was </a:t>
            </a:r>
            <a:r>
              <a:rPr lang="en-US" baseline="0" dirty="0" smtClean="0"/>
              <a:t>-8 on January 21, 1985 in Long Creek.  The record for 24-hour snowfall was 15” on January 7, 1988 also in Long Creek  (11” for Walhalla).  On March 8, 1978 the local newspaper reported on a 17-foot-tall snowman made by a group in Mountain Rest.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18</a:t>
            </a:fld>
            <a:endParaRPr lang="en-US"/>
          </a:p>
        </p:txBody>
      </p:sp>
    </p:spTree>
    <p:extLst>
      <p:ext uri="{BB962C8B-B14F-4D97-AF65-F5344CB8AC3E}">
        <p14:creationId xmlns:p14="http://schemas.microsoft.com/office/powerpoint/2010/main" val="1808111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much of the United States, car accidents have occurred all too often in Oconee.  Almost as soon as cars began appearing in Oconee, the local newspaper began reporting on car-related deaths and injuries.  The </a:t>
            </a:r>
            <a:r>
              <a:rPr lang="en-US" dirty="0" smtClean="0"/>
              <a:t>1</a:t>
            </a:r>
            <a:r>
              <a:rPr lang="en-US" baseline="30000" dirty="0" smtClean="0"/>
              <a:t>st</a:t>
            </a:r>
            <a:r>
              <a:rPr lang="en-US" baseline="0" dirty="0" smtClean="0"/>
              <a:t> fatal car wreck in Oconee occurred in the New Hope area in 1918.  George Wyatt flipped his car, throwing 7 passengers out and killing Miss Zella Boggs aged 14.  In 1911 “Don” the Collie belonging to MC Long, </a:t>
            </a:r>
            <a:r>
              <a:rPr lang="en-US" baseline="0" dirty="0" err="1" smtClean="0"/>
              <a:t>Esq</a:t>
            </a:r>
            <a:r>
              <a:rPr lang="en-US" baseline="0" dirty="0" smtClean="0"/>
              <a:t> was hit by a car.</a:t>
            </a:r>
          </a:p>
        </p:txBody>
      </p:sp>
      <p:sp>
        <p:nvSpPr>
          <p:cNvPr id="4" name="Slide Number Placeholder 3"/>
          <p:cNvSpPr>
            <a:spLocks noGrp="1"/>
          </p:cNvSpPr>
          <p:nvPr>
            <p:ph type="sldNum" sz="quarter" idx="10"/>
          </p:nvPr>
        </p:nvSpPr>
        <p:spPr/>
        <p:txBody>
          <a:bodyPr/>
          <a:lstStyle/>
          <a:p>
            <a:fld id="{CA1A0638-C97C-431E-B7B4-415859AEBBAC}" type="slidenum">
              <a:rPr lang="en-US" smtClean="0"/>
              <a:t>20</a:t>
            </a:fld>
            <a:endParaRPr lang="en-US"/>
          </a:p>
        </p:txBody>
      </p:sp>
    </p:spTree>
    <p:extLst>
      <p:ext uri="{BB962C8B-B14F-4D97-AF65-F5344CB8AC3E}">
        <p14:creationId xmlns:p14="http://schemas.microsoft.com/office/powerpoint/2010/main" val="288843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Trains are still very much a regular</a:t>
            </a:r>
            <a:r>
              <a:rPr lang="en-US" baseline="0" dirty="0" smtClean="0"/>
              <a:t> sight in Oconee County, although fewer train crossings exist today than did early on.  Local news is filled with reports of train wrecks and unfortunate instances like that of Frederick Schneider who was killed riding a train car for fun in 1888.</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21</a:t>
            </a:fld>
            <a:endParaRPr lang="en-US"/>
          </a:p>
        </p:txBody>
      </p:sp>
    </p:spTree>
    <p:extLst>
      <p:ext uri="{BB962C8B-B14F-4D97-AF65-F5344CB8AC3E}">
        <p14:creationId xmlns:p14="http://schemas.microsoft.com/office/powerpoint/2010/main" val="392185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Oconee also has</a:t>
            </a:r>
            <a:r>
              <a:rPr lang="en-US" baseline="0" dirty="0" smtClean="0"/>
              <a:t> some notable air traffic accidents.  The news article above describes the crash of an army bomber in Mountain Rest (1943).  In the 1970s a private charter plane also crashed in Oconee’s mountains.  A 1979 hot air balloon race from Helen GA to Atlantic Ocean resulted in a crash in the treetops near Whetstone.</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23</a:t>
            </a:fld>
            <a:endParaRPr lang="en-US"/>
          </a:p>
        </p:txBody>
      </p:sp>
    </p:spTree>
    <p:extLst>
      <p:ext uri="{BB962C8B-B14F-4D97-AF65-F5344CB8AC3E}">
        <p14:creationId xmlns:p14="http://schemas.microsoft.com/office/powerpoint/2010/main" val="3484284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24</a:t>
            </a:fld>
            <a:endParaRPr lang="en-US"/>
          </a:p>
        </p:txBody>
      </p:sp>
    </p:spTree>
    <p:extLst>
      <p:ext uri="{BB962C8B-B14F-4D97-AF65-F5344CB8AC3E}">
        <p14:creationId xmlns:p14="http://schemas.microsoft.com/office/powerpoint/2010/main" val="2785332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Oconee</a:t>
            </a:r>
            <a:r>
              <a:rPr lang="en-US" baseline="0" dirty="0" smtClean="0"/>
              <a:t> was not left out of worldwide pandemics.  Influenza outbreaks were reported from many of Oconee’s small communities.  Public health notices were also often found in the newspaper as a way to remind people how to take proper precautions to combat the spread of illness.</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25</a:t>
            </a:fld>
            <a:endParaRPr lang="en-US"/>
          </a:p>
        </p:txBody>
      </p:sp>
    </p:spTree>
    <p:extLst>
      <p:ext uri="{BB962C8B-B14F-4D97-AF65-F5344CB8AC3E}">
        <p14:creationId xmlns:p14="http://schemas.microsoft.com/office/powerpoint/2010/main" val="213654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a:t>
            </a:r>
            <a:r>
              <a:rPr lang="en-US" baseline="0" dirty="0" smtClean="0"/>
              <a:t> map indicates, Oconee County sits along a fault line, putting it at risk for earthquakes.  Small earthquakes have been noted throughout Oconee’s history, and a few noticeable tremors have been felt in recent years.</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26</a:t>
            </a:fld>
            <a:endParaRPr lang="en-US"/>
          </a:p>
        </p:txBody>
      </p:sp>
    </p:spTree>
    <p:extLst>
      <p:ext uri="{BB962C8B-B14F-4D97-AF65-F5344CB8AC3E}">
        <p14:creationId xmlns:p14="http://schemas.microsoft.com/office/powerpoint/2010/main" val="402828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World War 2 and the Cold War, Americans were on high alert for man-made catastrophe.  Oconee County was no exception.  In 1</a:t>
            </a:r>
            <a:r>
              <a:rPr lang="en-US" dirty="0" smtClean="0"/>
              <a:t>942 the</a:t>
            </a:r>
            <a:r>
              <a:rPr lang="en-US" baseline="0" dirty="0" smtClean="0"/>
              <a:t> South Carolina u</a:t>
            </a:r>
            <a:r>
              <a:rPr lang="en-US" dirty="0" smtClean="0"/>
              <a:t>pstate prepared to accept </a:t>
            </a:r>
            <a:r>
              <a:rPr lang="en-US" dirty="0" err="1" smtClean="0"/>
              <a:t>lowcountry</a:t>
            </a:r>
            <a:r>
              <a:rPr lang="en-US" baseline="0" dirty="0" smtClean="0"/>
              <a:t> evacuees in the event of enemy attack.  375 people in Walhalla alone registered for civil defense work.  4 first-aid stations were established in Oconee to aid in response to an enemy attack.  In 1966 it was reported that Oconee stocked shelter space for 17,500 people with another 3000 on the way.</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27</a:t>
            </a:fld>
            <a:endParaRPr lang="en-US"/>
          </a:p>
        </p:txBody>
      </p:sp>
    </p:spTree>
    <p:extLst>
      <p:ext uri="{BB962C8B-B14F-4D97-AF65-F5344CB8AC3E}">
        <p14:creationId xmlns:p14="http://schemas.microsoft.com/office/powerpoint/2010/main" val="423914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possibly the most bizarre disaster, a March 1963 report from the </a:t>
            </a:r>
            <a:r>
              <a:rPr lang="en-US" baseline="0" dirty="0" err="1" smtClean="0"/>
              <a:t>Keowee</a:t>
            </a:r>
            <a:r>
              <a:rPr lang="en-US" baseline="0" dirty="0" smtClean="0"/>
              <a:t> Courier indicated citizen sightings of loose monkeys on </a:t>
            </a:r>
            <a:r>
              <a:rPr lang="en-US" baseline="0" dirty="0" err="1" smtClean="0"/>
              <a:t>Stumphouse</a:t>
            </a:r>
            <a:r>
              <a:rPr lang="en-US" baseline="0" dirty="0" smtClean="0"/>
              <a:t> Mountain.</a:t>
            </a:r>
          </a:p>
        </p:txBody>
      </p:sp>
      <p:sp>
        <p:nvSpPr>
          <p:cNvPr id="4" name="Slide Number Placeholder 3"/>
          <p:cNvSpPr>
            <a:spLocks noGrp="1"/>
          </p:cNvSpPr>
          <p:nvPr>
            <p:ph type="sldNum" sz="quarter" idx="10"/>
          </p:nvPr>
        </p:nvSpPr>
        <p:spPr/>
        <p:txBody>
          <a:bodyPr/>
          <a:lstStyle/>
          <a:p>
            <a:fld id="{CA1A0638-C97C-431E-B7B4-415859AEBBAC}" type="slidenum">
              <a:rPr lang="en-US" smtClean="0"/>
              <a:t>28</a:t>
            </a:fld>
            <a:endParaRPr lang="en-US"/>
          </a:p>
        </p:txBody>
      </p:sp>
    </p:spTree>
    <p:extLst>
      <p:ext uri="{BB962C8B-B14F-4D97-AF65-F5344CB8AC3E}">
        <p14:creationId xmlns:p14="http://schemas.microsoft.com/office/powerpoint/2010/main" val="510039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Theses fires taught residents, business owners, and city officials many hard lessons.</a:t>
            </a:r>
            <a:r>
              <a:rPr lang="en-US" baseline="0" dirty="0" smtClean="0"/>
              <a:t>  In response to this devastation, ordinances were put in place requiring more brick construction, particularly in downtown areas with adjoining buildings.  Public fire service improved as more fire stations and fire squads developed.</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4</a:t>
            </a:fld>
            <a:endParaRPr lang="en-US"/>
          </a:p>
        </p:txBody>
      </p:sp>
    </p:spTree>
    <p:extLst>
      <p:ext uri="{BB962C8B-B14F-4D97-AF65-F5344CB8AC3E}">
        <p14:creationId xmlns:p14="http://schemas.microsoft.com/office/powerpoint/2010/main" val="3232006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Oconee County has</a:t>
            </a:r>
            <a:r>
              <a:rPr lang="en-US" baseline="0" dirty="0" smtClean="0"/>
              <a:t> lost many other historic structures due to fire (intentional and unintentional). </a:t>
            </a:r>
            <a:r>
              <a:rPr lang="en-US" dirty="0" err="1" smtClean="0"/>
              <a:t>Adger</a:t>
            </a:r>
            <a:r>
              <a:rPr lang="en-US" dirty="0" smtClean="0"/>
              <a:t> College of Walhalla burned in 1888.  C</a:t>
            </a:r>
            <a:r>
              <a:rPr lang="en-US" baseline="0" dirty="0" smtClean="0"/>
              <a:t>l</a:t>
            </a:r>
            <a:r>
              <a:rPr lang="en-US" dirty="0" smtClean="0"/>
              <a:t>asses</a:t>
            </a:r>
            <a:r>
              <a:rPr lang="en-US" baseline="0" dirty="0" smtClean="0"/>
              <a:t> resumed in unoccupied brewery buildings nearby.  The West Union train depot burned due to a spark from the railroad.  30 bales of cotton ($4,500 value) were destroyed.  Walhalla, Seneca, and Westminster all lost their passenger train depots due to fire/arson at various times.</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5</a:t>
            </a:fld>
            <a:endParaRPr lang="en-US"/>
          </a:p>
        </p:txBody>
      </p:sp>
    </p:spTree>
    <p:extLst>
      <p:ext uri="{BB962C8B-B14F-4D97-AF65-F5344CB8AC3E}">
        <p14:creationId xmlns:p14="http://schemas.microsoft.com/office/powerpoint/2010/main" val="3874363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West Union lumber mill experienced a fire in the 1940s that resulted in $20,000 of damaged.  The fire originated in the boiler room, and several thousand feet of lumber that had been loaded into freight car was saved by Walhalla &amp; West Union firemen.  Other losses include the Salem lumber yard (1954), Oconee Community Theater (1989), Seneca Oil Mill (1950s), Knox Bridge, Prather’s Bridge (burned intentionally during Civil War, then washed away in flood, then rebuilt, then arson), and </a:t>
            </a:r>
            <a:r>
              <a:rPr lang="en-US" dirty="0" smtClean="0"/>
              <a:t>Chapman’s Bridge (arson).</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6</a:t>
            </a:fld>
            <a:endParaRPr lang="en-US"/>
          </a:p>
        </p:txBody>
      </p:sp>
    </p:spTree>
    <p:extLst>
      <p:ext uri="{BB962C8B-B14F-4D97-AF65-F5344CB8AC3E}">
        <p14:creationId xmlns:p14="http://schemas.microsoft.com/office/powerpoint/2010/main" val="3314619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Oconee is also home to the Sumter</a:t>
            </a:r>
            <a:r>
              <a:rPr lang="en-US" baseline="0" dirty="0" smtClean="0"/>
              <a:t> National Forest, which has been subject to many wildfires (arson and accidental).  Some of the larger fires include the </a:t>
            </a:r>
            <a:r>
              <a:rPr lang="en-US" dirty="0" err="1" smtClean="0"/>
              <a:t>Brasstown</a:t>
            </a:r>
            <a:r>
              <a:rPr lang="en-US" dirty="0" smtClean="0"/>
              <a:t> fire (</a:t>
            </a:r>
            <a:r>
              <a:rPr lang="en-US" baseline="0" dirty="0" smtClean="0"/>
              <a:t>1953), the </a:t>
            </a:r>
            <a:r>
              <a:rPr lang="en-US" dirty="0" smtClean="0"/>
              <a:t>Callas Mountain Fire (</a:t>
            </a:r>
            <a:r>
              <a:rPr lang="en-US" baseline="0" dirty="0" smtClean="0"/>
              <a:t>Easter Sunday 1963), which burned 400 acres, and the </a:t>
            </a:r>
            <a:r>
              <a:rPr lang="en-US" dirty="0" smtClean="0"/>
              <a:t>Jumping Branch fire of</a:t>
            </a:r>
            <a:r>
              <a:rPr lang="en-US" baseline="0" dirty="0" smtClean="0"/>
              <a:t> April 5, 1978, which burned 2,856 acres.  In 1979, following the Jumping Branch fire, it was reported that blueberries were growing “like crazy” in the area where fire had been.  The US Forest Service periodically performs prescribed burning  to manage the forest floor’s fire load (downed wood that accumulates and acts as an accelerant during a wildfire).  Nearly 85% of wildfires in the US are caused by humans (accident or arson).</a:t>
            </a:r>
          </a:p>
        </p:txBody>
      </p:sp>
      <p:sp>
        <p:nvSpPr>
          <p:cNvPr id="4" name="Slide Number Placeholder 3"/>
          <p:cNvSpPr>
            <a:spLocks noGrp="1"/>
          </p:cNvSpPr>
          <p:nvPr>
            <p:ph type="sldNum" sz="quarter" idx="10"/>
          </p:nvPr>
        </p:nvSpPr>
        <p:spPr/>
        <p:txBody>
          <a:bodyPr/>
          <a:lstStyle/>
          <a:p>
            <a:fld id="{CA1A0638-C97C-431E-B7B4-415859AEBBAC}" type="slidenum">
              <a:rPr lang="en-US" smtClean="0"/>
              <a:t>8</a:t>
            </a:fld>
            <a:endParaRPr lang="en-US"/>
          </a:p>
        </p:txBody>
      </p:sp>
    </p:spTree>
    <p:extLst>
      <p:ext uri="{BB962C8B-B14F-4D97-AF65-F5344CB8AC3E}">
        <p14:creationId xmlns:p14="http://schemas.microsoft.com/office/powerpoint/2010/main" val="415063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Drought is an</a:t>
            </a:r>
            <a:r>
              <a:rPr lang="en-US" baseline="0" dirty="0" smtClean="0"/>
              <a:t> enormous contributing factor to wildfire, and Oconee has experienced regular periods of drought throughout its history.  Oconee’s record high temperature was 108F on September 7, 1925.  The d</a:t>
            </a:r>
            <a:r>
              <a:rPr lang="en-US" dirty="0" smtClean="0"/>
              <a:t>rought of mid-1920s</a:t>
            </a:r>
            <a:r>
              <a:rPr lang="en-US" baseline="0" dirty="0" smtClean="0"/>
              <a:t> was severe, and resulted in too little water in Cane Creek to supply the local power plant.  Farmers suffer greatly during drought without water for their crops, but droughts today also significantly impact our lake-oriented tourism industry as lake levels become too low for adequate boat access.  Other detrimental summer weather includes hail.  In 1924 severe hail damaged resulted in a call for donations to support farmers who lost crops.</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10</a:t>
            </a:fld>
            <a:endParaRPr lang="en-US"/>
          </a:p>
        </p:txBody>
      </p:sp>
    </p:spTree>
    <p:extLst>
      <p:ext uri="{BB962C8B-B14F-4D97-AF65-F5344CB8AC3E}">
        <p14:creationId xmlns:p14="http://schemas.microsoft.com/office/powerpoint/2010/main" val="69246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11</a:t>
            </a:fld>
            <a:endParaRPr lang="en-US"/>
          </a:p>
        </p:txBody>
      </p:sp>
    </p:spTree>
    <p:extLst>
      <p:ext uri="{BB962C8B-B14F-4D97-AF65-F5344CB8AC3E}">
        <p14:creationId xmlns:p14="http://schemas.microsoft.com/office/powerpoint/2010/main" val="2757084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much</a:t>
            </a:r>
            <a:r>
              <a:rPr lang="en-US" baseline="0" dirty="0" smtClean="0"/>
              <a:t> of the Southeast, Oconee has experienced its share of tornadoes.  On </a:t>
            </a:r>
            <a:r>
              <a:rPr lang="en-US" dirty="0" smtClean="0"/>
              <a:t>May</a:t>
            </a:r>
            <a:r>
              <a:rPr lang="en-US" baseline="0" dirty="0" smtClean="0"/>
              <a:t> 27, 1973 a tornado in Mountain Rest destroyed a chicken house near Earl’s Ford.  On March 27, 1994 an F3 tornado hit Long Creek &amp; </a:t>
            </a:r>
            <a:r>
              <a:rPr lang="en-US" baseline="0" dirty="0" err="1" smtClean="0"/>
              <a:t>Tamassee</a:t>
            </a:r>
            <a:r>
              <a:rPr lang="en-US" baseline="0" dirty="0" smtClean="0"/>
              <a:t>.  This tornado was a result of strong winds coming off Tropical Storm Beryl.  This tornado resulted in $3 million in damage to property, $2.5 million in damage to crops (mainly apple orchards) and timber, 60 homes were lost, and 12 people were injured.  On June 27, 1994 a tornado started in Pickett Post (approximately in the same location where the previous tornado ended), and moved north to </a:t>
            </a:r>
            <a:r>
              <a:rPr lang="en-US" baseline="0" dirty="0" err="1" smtClean="0"/>
              <a:t>Jocassee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12</a:t>
            </a:fld>
            <a:endParaRPr lang="en-US"/>
          </a:p>
        </p:txBody>
      </p:sp>
    </p:spTree>
    <p:extLst>
      <p:ext uri="{BB962C8B-B14F-4D97-AF65-F5344CB8AC3E}">
        <p14:creationId xmlns:p14="http://schemas.microsoft.com/office/powerpoint/2010/main" val="147573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 area</a:t>
            </a:r>
            <a:r>
              <a:rPr lang="en-US" baseline="0" dirty="0" smtClean="0"/>
              <a:t> covered by rivers and streams, it is no surprise that Oconee has experienced flash flooding and other detrimental effects of severe storms.  The r</a:t>
            </a:r>
            <a:r>
              <a:rPr lang="en-US" dirty="0" smtClean="0"/>
              <a:t>ecord precipitation</a:t>
            </a:r>
            <a:r>
              <a:rPr lang="en-US" baseline="0" dirty="0" smtClean="0"/>
              <a:t> for 24-hours in Oconee County was 9.65” on September 20, 1924.  The “Great June freshet” of 1903 in Salem left 4 dead.  Just as drought is bad for farms, so is flooding.  Thunderstorms also produce l</a:t>
            </a:r>
            <a:r>
              <a:rPr lang="en-US" dirty="0" smtClean="0"/>
              <a:t>ightning, which can cause fires.  On</a:t>
            </a:r>
            <a:r>
              <a:rPr lang="en-US" baseline="0" dirty="0" smtClean="0"/>
              <a:t> April 5, 1951, l</a:t>
            </a:r>
            <a:r>
              <a:rPr lang="en-US" dirty="0" smtClean="0"/>
              <a:t>ightning</a:t>
            </a:r>
            <a:r>
              <a:rPr lang="en-US" baseline="0" dirty="0" smtClean="0"/>
              <a:t> struck Pleasant Ridge Baptist Church, and in 1911 I.W. Henry of Whetstone was struck by lightning in his store (due to the telephone line).  He survived.  Rains and flooding in 1918 caused power outages (for those lucky enough to have electricity in their homes at this time).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A1A0638-C97C-431E-B7B4-415859AEBBAC}" type="slidenum">
              <a:rPr lang="en-US" smtClean="0"/>
              <a:t>14</a:t>
            </a:fld>
            <a:endParaRPr lang="en-US"/>
          </a:p>
        </p:txBody>
      </p:sp>
    </p:spTree>
    <p:extLst>
      <p:ext uri="{BB962C8B-B14F-4D97-AF65-F5344CB8AC3E}">
        <p14:creationId xmlns:p14="http://schemas.microsoft.com/office/powerpoint/2010/main" val="139330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48CCDB0-FB8E-4FF3-8DEA-5FC6A72D1FD8}" type="datetimeFigureOut">
              <a:rPr lang="en-US" smtClean="0"/>
              <a:t>3/31/2020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D1CDF38-2177-4FEC-B721-B35A152B594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8CCDB0-FB8E-4FF3-8DEA-5FC6A72D1FD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CDF38-2177-4FEC-B721-B35A152B594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8CCDB0-FB8E-4FF3-8DEA-5FC6A72D1FD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CDF38-2177-4FEC-B721-B35A152B594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8CCDB0-FB8E-4FF3-8DEA-5FC6A72D1FD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CDF38-2177-4FEC-B721-B35A152B594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48CCDB0-FB8E-4FF3-8DEA-5FC6A72D1FD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CDF38-2177-4FEC-B721-B35A152B594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48CCDB0-FB8E-4FF3-8DEA-5FC6A72D1FD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CDF38-2177-4FEC-B721-B35A152B594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48CCDB0-FB8E-4FF3-8DEA-5FC6A72D1FD8}"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1CDF38-2177-4FEC-B721-B35A152B594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48CCDB0-FB8E-4FF3-8DEA-5FC6A72D1FD8}"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CDF38-2177-4FEC-B721-B35A152B594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CCDB0-FB8E-4FF3-8DEA-5FC6A72D1FD8}"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1CDF38-2177-4FEC-B721-B35A152B594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48CCDB0-FB8E-4FF3-8DEA-5FC6A72D1FD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CDF38-2177-4FEC-B721-B35A152B594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48CCDB0-FB8E-4FF3-8DEA-5FC6A72D1FD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D1CDF38-2177-4FEC-B721-B35A152B5949}"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8CCDB0-FB8E-4FF3-8DEA-5FC6A72D1FD8}" type="datetimeFigureOut">
              <a:rPr lang="en-US" smtClean="0"/>
              <a:t>3/31/2020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D1CDF38-2177-4FEC-B721-B35A152B5949}"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tornadohistoryproject.com/tornado/South-Carolina/Oconee/1973/May/ma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nytimes.com/1994/08/17/us/35-are-injured-by-a-tornado-in-s-carolina.html" TargetMode="External"/><Relationship Id="rId4" Type="http://schemas.openxmlformats.org/officeDocument/2006/relationships/hyperlink" Target="http://www.tornadohistoryproject.com/tornado/South-Carolina/Oconee/1994/map"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nchistoryroom.blogspot.com/2014/08/lake-toxaway-dam-failed-in-1916.html" TargetMode="External"/><Relationship Id="rId4" Type="http://schemas.openxmlformats.org/officeDocument/2006/relationships/hyperlink" Target="http://nchistoryroom.blogspot.com/2016/07/1916-flood.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HjVVVunWd2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oconeesc.com/emergency-services-home/emergency-management-hom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Oconee Disasters</a:t>
            </a:r>
            <a:endParaRPr lang="en-US" dirty="0"/>
          </a:p>
        </p:txBody>
      </p:sp>
      <p:sp>
        <p:nvSpPr>
          <p:cNvPr id="3" name="Subtitle 2"/>
          <p:cNvSpPr>
            <a:spLocks noGrp="1"/>
          </p:cNvSpPr>
          <p:nvPr>
            <p:ph type="subTitle" idx="1"/>
          </p:nvPr>
        </p:nvSpPr>
        <p:spPr/>
        <p:txBody>
          <a:bodyPr/>
          <a:lstStyle/>
          <a:p>
            <a:r>
              <a:rPr lang="en-US" dirty="0" smtClean="0"/>
              <a:t>Leslie </a:t>
            </a:r>
            <a:r>
              <a:rPr lang="en-US" dirty="0" err="1" smtClean="0"/>
              <a:t>Hagerty</a:t>
            </a:r>
            <a:endParaRPr lang="en-US" dirty="0" smtClean="0"/>
          </a:p>
          <a:p>
            <a:r>
              <a:rPr lang="en-US" dirty="0" smtClean="0"/>
              <a:t>Director/Curator</a:t>
            </a:r>
          </a:p>
          <a:p>
            <a:r>
              <a:rPr lang="en-US" dirty="0" smtClean="0"/>
              <a:t>Oconee History Museum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724400"/>
            <a:ext cx="2057400" cy="2057400"/>
          </a:xfrm>
          <a:prstGeom prst="rect">
            <a:avLst/>
          </a:prstGeom>
        </p:spPr>
      </p:pic>
    </p:spTree>
    <p:extLst>
      <p:ext uri="{BB962C8B-B14F-4D97-AF65-F5344CB8AC3E}">
        <p14:creationId xmlns:p14="http://schemas.microsoft.com/office/powerpoint/2010/main" val="399207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Have You Ever Seen the Rain?</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809750" y="2196306"/>
            <a:ext cx="5524500"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295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a:t>
            </a:r>
            <a:endParaRPr lang="en-US" dirty="0"/>
          </a:p>
        </p:txBody>
      </p:sp>
      <p:sp>
        <p:nvSpPr>
          <p:cNvPr id="3" name="Text Placeholder 2"/>
          <p:cNvSpPr>
            <a:spLocks noGrp="1"/>
          </p:cNvSpPr>
          <p:nvPr>
            <p:ph type="body" idx="1"/>
          </p:nvPr>
        </p:nvSpPr>
        <p:spPr/>
        <p:txBody>
          <a:bodyPr/>
          <a:lstStyle/>
          <a:p>
            <a:endParaRPr lang="en-US" dirty="0" smtClean="0"/>
          </a:p>
          <a:p>
            <a:endParaRPr lang="en-US" dirty="0"/>
          </a:p>
        </p:txBody>
      </p:sp>
    </p:spTree>
    <p:extLst>
      <p:ext uri="{BB962C8B-B14F-4D97-AF65-F5344CB8AC3E}">
        <p14:creationId xmlns:p14="http://schemas.microsoft.com/office/powerpoint/2010/main" val="1790561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Blowin</a:t>
            </a:r>
            <a:r>
              <a:rPr lang="en-US" dirty="0" smtClean="0"/>
              <a:t>’ In The Wind</a:t>
            </a:r>
            <a:endParaRPr lang="en-US" dirty="0"/>
          </a:p>
        </p:txBody>
      </p:sp>
      <p:sp>
        <p:nvSpPr>
          <p:cNvPr id="3" name="Content Placeholder 2"/>
          <p:cNvSpPr>
            <a:spLocks noGrp="1"/>
          </p:cNvSpPr>
          <p:nvPr>
            <p:ph idx="1"/>
          </p:nvPr>
        </p:nvSpPr>
        <p:spPr/>
        <p:txBody>
          <a:bodyPr/>
          <a:lstStyle/>
          <a:p>
            <a:r>
              <a:rPr lang="en-US" dirty="0">
                <a:hlinkClick r:id="rId3"/>
              </a:rPr>
              <a:t>http://</a:t>
            </a:r>
            <a:r>
              <a:rPr lang="en-US" dirty="0" smtClean="0">
                <a:hlinkClick r:id="rId3"/>
              </a:rPr>
              <a:t>www.tornadohistoryproject.com/tornado/South-Carolina/Oconee/1973/May/map</a:t>
            </a:r>
            <a:endParaRPr lang="en-US" dirty="0" smtClean="0"/>
          </a:p>
          <a:p>
            <a:endParaRPr lang="en-US" dirty="0"/>
          </a:p>
          <a:p>
            <a:r>
              <a:rPr lang="en-US" dirty="0">
                <a:hlinkClick r:id="rId4"/>
              </a:rPr>
              <a:t>http://</a:t>
            </a:r>
            <a:r>
              <a:rPr lang="en-US" dirty="0" smtClean="0">
                <a:hlinkClick r:id="rId4"/>
              </a:rPr>
              <a:t>www.tornadohistoryproject.com/tornado/South-Carolina/Oconee/1994/map</a:t>
            </a:r>
            <a:endParaRPr lang="en-US" dirty="0" smtClean="0"/>
          </a:p>
          <a:p>
            <a:endParaRPr lang="en-US" dirty="0"/>
          </a:p>
          <a:p>
            <a:r>
              <a:rPr lang="en-US" dirty="0">
                <a:hlinkClick r:id="rId5"/>
              </a:rPr>
              <a:t>https://</a:t>
            </a:r>
            <a:r>
              <a:rPr lang="en-US" dirty="0" smtClean="0">
                <a:hlinkClick r:id="rId5"/>
              </a:rPr>
              <a:t>www.nytimes.com/1994/08/17/us/35-are-injured-by-a-tornado-in-s-carolina.html</a:t>
            </a:r>
            <a:endParaRPr lang="en-US" dirty="0" smtClean="0"/>
          </a:p>
          <a:p>
            <a:pPr marL="0" indent="0">
              <a:buNone/>
            </a:pPr>
            <a:endParaRPr lang="en-US" dirty="0"/>
          </a:p>
        </p:txBody>
      </p:sp>
    </p:spTree>
    <p:extLst>
      <p:ext uri="{BB962C8B-B14F-4D97-AF65-F5344CB8AC3E}">
        <p14:creationId xmlns:p14="http://schemas.microsoft.com/office/powerpoint/2010/main" val="3229408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a:t>
            </a:r>
            <a:endParaRPr lang="en-US" dirty="0"/>
          </a:p>
        </p:txBody>
      </p:sp>
      <p:sp>
        <p:nvSpPr>
          <p:cNvPr id="3" name="Text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04513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Rainy Days &amp; Mondays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274" t="12345" r="23922" b="31275"/>
          <a:stretch/>
        </p:blipFill>
        <p:spPr>
          <a:xfrm>
            <a:off x="1219200" y="2113000"/>
            <a:ext cx="3810000" cy="4110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9168" r="32669" b="8848"/>
          <a:stretch/>
        </p:blipFill>
        <p:spPr>
          <a:xfrm>
            <a:off x="6705600" y="838200"/>
            <a:ext cx="1816100" cy="5626100"/>
          </a:xfrm>
          <a:prstGeom prst="rect">
            <a:avLst/>
          </a:prstGeom>
        </p:spPr>
      </p:pic>
    </p:spTree>
    <p:extLst>
      <p:ext uri="{BB962C8B-B14F-4D97-AF65-F5344CB8AC3E}">
        <p14:creationId xmlns:p14="http://schemas.microsoft.com/office/powerpoint/2010/main" val="2673910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63" t="3148" r="30479" b="68333"/>
          <a:stretch/>
        </p:blipFill>
        <p:spPr>
          <a:xfrm>
            <a:off x="838200" y="990600"/>
            <a:ext cx="7467600" cy="5450286"/>
          </a:xfrm>
          <a:prstGeom prst="rect">
            <a:avLst/>
          </a:prstGeom>
        </p:spPr>
      </p:pic>
    </p:spTree>
    <p:extLst>
      <p:ext uri="{BB962C8B-B14F-4D97-AF65-F5344CB8AC3E}">
        <p14:creationId xmlns:p14="http://schemas.microsoft.com/office/powerpoint/2010/main" val="3008617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the Levee Breaks</a:t>
            </a:r>
            <a:endParaRPr lang="en-US" dirty="0"/>
          </a:p>
        </p:txBody>
      </p:sp>
      <p:pic>
        <p:nvPicPr>
          <p:cNvPr id="4"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9560" t="13433" r="25157" b="3079"/>
          <a:stretch/>
        </p:blipFill>
        <p:spPr>
          <a:xfrm>
            <a:off x="1371600" y="2057400"/>
            <a:ext cx="2438400" cy="4284133"/>
          </a:xfrm>
        </p:spPr>
      </p:pic>
      <p:sp>
        <p:nvSpPr>
          <p:cNvPr id="5" name="Content Placeholder 4"/>
          <p:cNvSpPr>
            <a:spLocks noGrp="1"/>
          </p:cNvSpPr>
          <p:nvPr>
            <p:ph sz="half" idx="2"/>
          </p:nvPr>
        </p:nvSpPr>
        <p:spPr/>
        <p:txBody>
          <a:bodyPr/>
          <a:lstStyle/>
          <a:p>
            <a:r>
              <a:rPr lang="en-US" dirty="0">
                <a:hlinkClick r:id="rId4"/>
              </a:rPr>
              <a:t>http://</a:t>
            </a:r>
            <a:r>
              <a:rPr lang="en-US" dirty="0" smtClean="0">
                <a:hlinkClick r:id="rId4"/>
              </a:rPr>
              <a:t>nchistoryroom.blogspot.com/2016/07/1916-flood.html</a:t>
            </a:r>
            <a:endParaRPr lang="en-US" dirty="0" smtClean="0"/>
          </a:p>
          <a:p>
            <a:endParaRPr lang="en-US" dirty="0"/>
          </a:p>
          <a:p>
            <a:r>
              <a:rPr lang="en-US" dirty="0" smtClean="0">
                <a:hlinkClick r:id="rId5"/>
              </a:rPr>
              <a:t>http</a:t>
            </a:r>
            <a:r>
              <a:rPr lang="en-US" dirty="0">
                <a:hlinkClick r:id="rId5"/>
              </a:rPr>
              <a:t>://</a:t>
            </a:r>
            <a:r>
              <a:rPr lang="en-US" dirty="0" smtClean="0">
                <a:hlinkClick r:id="rId5"/>
              </a:rPr>
              <a:t>nchistoryroom.blogspot.com/2014/08/lake-toxaway-dam-failed-in-1916.html</a:t>
            </a:r>
            <a:endParaRPr lang="en-US" dirty="0"/>
          </a:p>
          <a:p>
            <a:endParaRPr lang="en-US" dirty="0"/>
          </a:p>
        </p:txBody>
      </p:sp>
    </p:spTree>
    <p:extLst>
      <p:ext uri="{BB962C8B-B14F-4D97-AF65-F5344CB8AC3E}">
        <p14:creationId xmlns:p14="http://schemas.microsoft.com/office/powerpoint/2010/main" val="3495544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2679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Ice, Baby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4453" y="1935163"/>
            <a:ext cx="7895094" cy="4389437"/>
          </a:xfrm>
        </p:spPr>
      </p:pic>
    </p:spTree>
    <p:extLst>
      <p:ext uri="{BB962C8B-B14F-4D97-AF65-F5344CB8AC3E}">
        <p14:creationId xmlns:p14="http://schemas.microsoft.com/office/powerpoint/2010/main" val="2959802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Frosty, the Snowman</a:t>
            </a:r>
            <a:endParaRPr lang="en-US" dirty="0"/>
          </a:p>
        </p:txBody>
      </p:sp>
      <p:sp>
        <p:nvSpPr>
          <p:cNvPr id="3" name="Content Placeholder 2"/>
          <p:cNvSpPr>
            <a:spLocks noGrp="1"/>
          </p:cNvSpPr>
          <p:nvPr>
            <p:ph idx="1"/>
          </p:nvPr>
        </p:nvSpPr>
        <p:spPr/>
        <p:txBody>
          <a:bodyPr/>
          <a:lstStyle/>
          <a:p>
            <a:r>
              <a:rPr lang="en-US" dirty="0" smtClean="0">
                <a:hlinkClick r:id="rId2"/>
              </a:rPr>
              <a:t>https</a:t>
            </a:r>
            <a:r>
              <a:rPr lang="en-US" dirty="0">
                <a:hlinkClick r:id="rId2"/>
              </a:rPr>
              <a:t>://</a:t>
            </a:r>
            <a:r>
              <a:rPr lang="en-US" dirty="0" smtClean="0">
                <a:hlinkClick r:id="rId2"/>
              </a:rPr>
              <a:t>www.youtube.com/watch?v=HjVVVunWd2k</a:t>
            </a:r>
            <a:endParaRPr lang="en-US" dirty="0" smtClean="0"/>
          </a:p>
          <a:p>
            <a:endParaRPr lang="en-US" dirty="0" smtClean="0"/>
          </a:p>
          <a:p>
            <a:endParaRPr lang="en-US" dirty="0"/>
          </a:p>
        </p:txBody>
      </p:sp>
    </p:spTree>
    <p:extLst>
      <p:ext uri="{BB962C8B-B14F-4D97-AF65-F5344CB8AC3E}">
        <p14:creationId xmlns:p14="http://schemas.microsoft.com/office/powerpoint/2010/main" val="2578323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t>
            </a:r>
            <a:endParaRPr lang="en-US" dirty="0"/>
          </a:p>
        </p:txBody>
      </p:sp>
      <p:sp>
        <p:nvSpPr>
          <p:cNvPr id="3" name="Text Placeholder 2"/>
          <p:cNvSpPr>
            <a:spLocks noGrp="1"/>
          </p:cNvSpPr>
          <p:nvPr>
            <p:ph type="body" idx="1"/>
          </p:nvPr>
        </p:nvSpPr>
        <p:spPr/>
        <p:txBody>
          <a:bodyPr>
            <a:normAutofit/>
          </a:bodyPr>
          <a:lstStyle/>
          <a:p>
            <a:endParaRPr lang="en-US" dirty="0" smtClean="0"/>
          </a:p>
        </p:txBody>
      </p:sp>
    </p:spTree>
    <p:extLst>
      <p:ext uri="{BB962C8B-B14F-4D97-AF65-F5344CB8AC3E}">
        <p14:creationId xmlns:p14="http://schemas.microsoft.com/office/powerpoint/2010/main" val="1407532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Wrecks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3917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Runaway Train</a:t>
            </a:r>
            <a:endParaRPr lang="en-US" sz="48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0053" t="1917" r="36310" b="15045"/>
          <a:stretch/>
        </p:blipFill>
        <p:spPr>
          <a:xfrm>
            <a:off x="4343400" y="1524000"/>
            <a:ext cx="1981200" cy="4660689"/>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9412" r="30196"/>
          <a:stretch/>
        </p:blipFill>
        <p:spPr>
          <a:xfrm>
            <a:off x="6388100" y="457200"/>
            <a:ext cx="2616200" cy="61722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981" t="10778" r="11299" b="1833"/>
          <a:stretch/>
        </p:blipFill>
        <p:spPr>
          <a:xfrm>
            <a:off x="152400" y="2108200"/>
            <a:ext cx="4089400" cy="4332957"/>
          </a:xfrm>
          <a:prstGeom prst="rect">
            <a:avLst/>
          </a:prstGeom>
        </p:spPr>
      </p:pic>
    </p:spTree>
    <p:extLst>
      <p:ext uri="{BB962C8B-B14F-4D97-AF65-F5344CB8AC3E}">
        <p14:creationId xmlns:p14="http://schemas.microsoft.com/office/powerpoint/2010/main" val="1258455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899" y="1615491"/>
            <a:ext cx="4114800" cy="293110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972" t="48462" b="8738"/>
          <a:stretch/>
        </p:blipFill>
        <p:spPr>
          <a:xfrm>
            <a:off x="4597399" y="3124200"/>
            <a:ext cx="4483100" cy="2844800"/>
          </a:xfrm>
          <a:prstGeom prst="rect">
            <a:avLst/>
          </a:prstGeom>
        </p:spPr>
      </p:pic>
      <p:sp>
        <p:nvSpPr>
          <p:cNvPr id="5" name="Title 1"/>
          <p:cNvSpPr txBox="1">
            <a:spLocks/>
          </p:cNvSpPr>
          <p:nvPr/>
        </p:nvSpPr>
        <p:spPr>
          <a:xfrm>
            <a:off x="457200" y="704088"/>
            <a:ext cx="8229600" cy="1143000"/>
          </a:xfrm>
          <a:prstGeom prst="rect">
            <a:avLst/>
          </a:prstGeom>
        </p:spPr>
        <p:txBody>
          <a:bodyP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800" dirty="0" smtClean="0"/>
              <a:t>Crazy Train</a:t>
            </a:r>
            <a:endParaRPr lang="en-US" sz="4800" dirty="0"/>
          </a:p>
        </p:txBody>
      </p:sp>
    </p:spTree>
    <p:extLst>
      <p:ext uri="{BB962C8B-B14F-4D97-AF65-F5344CB8AC3E}">
        <p14:creationId xmlns:p14="http://schemas.microsoft.com/office/powerpoint/2010/main" val="1828859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Leaving On A Jet Plane</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131" t="14647" r="9777" b="30669"/>
          <a:stretch/>
        </p:blipFill>
        <p:spPr>
          <a:xfrm>
            <a:off x="2514600" y="1981200"/>
            <a:ext cx="4305299" cy="4623304"/>
          </a:xfrm>
        </p:spPr>
      </p:pic>
    </p:spTree>
    <p:extLst>
      <p:ext uri="{BB962C8B-B14F-4D97-AF65-F5344CB8AC3E}">
        <p14:creationId xmlns:p14="http://schemas.microsoft.com/office/powerpoint/2010/main" val="465179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Unclassified</a:t>
            </a:r>
            <a:endParaRPr lang="en-US" dirty="0"/>
          </a:p>
        </p:txBody>
      </p:sp>
      <p:sp>
        <p:nvSpPr>
          <p:cNvPr id="3" name="Text Placeholder 2"/>
          <p:cNvSpPr>
            <a:spLocks noGrp="1"/>
          </p:cNvSpPr>
          <p:nvPr>
            <p:ph type="body" idx="1"/>
          </p:nvPr>
        </p:nvSpPr>
        <p:spPr/>
        <p:txBody>
          <a:bodyPr>
            <a:normAutofit/>
          </a:bodyPr>
          <a:lstStyle/>
          <a:p>
            <a:endParaRPr lang="en-US" dirty="0" smtClean="0"/>
          </a:p>
        </p:txBody>
      </p:sp>
    </p:spTree>
    <p:extLst>
      <p:ext uri="{BB962C8B-B14F-4D97-AF65-F5344CB8AC3E}">
        <p14:creationId xmlns:p14="http://schemas.microsoft.com/office/powerpoint/2010/main" val="1994196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err="1" smtClean="0"/>
              <a:t>Rockin</a:t>
            </a:r>
            <a:r>
              <a:rPr lang="en-US" sz="4000" dirty="0" smtClean="0"/>
              <a:t>’ Pneumonia</a:t>
            </a:r>
            <a:br>
              <a:rPr lang="en-US" sz="4000" dirty="0" smtClean="0"/>
            </a:br>
            <a:r>
              <a:rPr lang="en-US" sz="4000" dirty="0" smtClean="0"/>
              <a:t>&amp; the Boogie </a:t>
            </a:r>
            <a:r>
              <a:rPr lang="en-US" sz="4000" dirty="0" err="1" smtClean="0"/>
              <a:t>Woogie</a:t>
            </a:r>
            <a:r>
              <a:rPr lang="en-US" sz="4000" dirty="0" smtClean="0"/>
              <a:t> Flu</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104" r="3883"/>
          <a:stretch/>
        </p:blipFill>
        <p:spPr>
          <a:xfrm>
            <a:off x="5384800" y="1953050"/>
            <a:ext cx="3746500" cy="44069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9057" t="17117" r="31139" b="10660"/>
          <a:stretch/>
        </p:blipFill>
        <p:spPr>
          <a:xfrm>
            <a:off x="533400" y="1988750"/>
            <a:ext cx="2578100" cy="44577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4850" r="56667"/>
          <a:stretch/>
        </p:blipFill>
        <p:spPr>
          <a:xfrm>
            <a:off x="3236657" y="1978450"/>
            <a:ext cx="2021143" cy="4468000"/>
          </a:xfrm>
          <a:prstGeom prst="rect">
            <a:avLst/>
          </a:prstGeom>
        </p:spPr>
      </p:pic>
    </p:spTree>
    <p:extLst>
      <p:ext uri="{BB962C8B-B14F-4D97-AF65-F5344CB8AC3E}">
        <p14:creationId xmlns:p14="http://schemas.microsoft.com/office/powerpoint/2010/main" val="2049845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Shake It Off</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981200"/>
            <a:ext cx="3930077"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588" y="331787"/>
            <a:ext cx="2365375"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513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 of Destruction</a:t>
            </a:r>
            <a:endParaRPr lang="en-US"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793487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2681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Much Monkey Business</a:t>
            </a:r>
            <a:endParaRPr lang="en-US"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83064" y="1935163"/>
            <a:ext cx="3177872"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569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Prepared</a:t>
            </a:r>
            <a:endParaRPr lang="en-US" dirty="0"/>
          </a:p>
        </p:txBody>
      </p:sp>
      <p:sp>
        <p:nvSpPr>
          <p:cNvPr id="3" name="Content Placeholder 2"/>
          <p:cNvSpPr>
            <a:spLocks noGrp="1"/>
          </p:cNvSpPr>
          <p:nvPr>
            <p:ph idx="1"/>
          </p:nvPr>
        </p:nvSpPr>
        <p:spPr/>
        <p:txBody>
          <a:bodyPr/>
          <a:lstStyle/>
          <a:p>
            <a:r>
              <a:rPr lang="en-US" dirty="0" smtClean="0"/>
              <a:t>For more information about disaster readiness visit Oconee County Emergency Services webpage</a:t>
            </a:r>
          </a:p>
          <a:p>
            <a:pPr lvl="1"/>
            <a:r>
              <a:rPr lang="en-US" dirty="0">
                <a:hlinkClick r:id="rId2"/>
              </a:rPr>
              <a:t>https://</a:t>
            </a:r>
            <a:r>
              <a:rPr lang="en-US" dirty="0" smtClean="0">
                <a:hlinkClick r:id="rId2"/>
              </a:rPr>
              <a:t>oconeesc.com/emergency-services-home/emergency-management-home</a:t>
            </a:r>
            <a:endParaRPr lang="en-US" dirty="0" smtClean="0"/>
          </a:p>
          <a:p>
            <a:pPr marL="393192" lvl="1" indent="0">
              <a:buNone/>
            </a:pPr>
            <a:endParaRPr lang="en-US" dirty="0"/>
          </a:p>
        </p:txBody>
      </p:sp>
    </p:spTree>
    <p:extLst>
      <p:ext uri="{BB962C8B-B14F-4D97-AF65-F5344CB8AC3E}">
        <p14:creationId xmlns:p14="http://schemas.microsoft.com/office/powerpoint/2010/main" val="463545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Didn’t Start the Fire</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2587"/>
          <a:stretch/>
        </p:blipFill>
        <p:spPr>
          <a:xfrm>
            <a:off x="838200" y="1921806"/>
            <a:ext cx="4749800" cy="4703868"/>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7360" t="13374" r="22273" b="4938"/>
          <a:stretch/>
        </p:blipFill>
        <p:spPr>
          <a:xfrm>
            <a:off x="5943600" y="1829184"/>
            <a:ext cx="2438400" cy="4889113"/>
          </a:xfrm>
          <a:prstGeom prst="rect">
            <a:avLst/>
          </a:prstGeom>
        </p:spPr>
      </p:pic>
    </p:spTree>
    <p:extLst>
      <p:ext uri="{BB962C8B-B14F-4D97-AF65-F5344CB8AC3E}">
        <p14:creationId xmlns:p14="http://schemas.microsoft.com/office/powerpoint/2010/main" val="1878158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448" t="1862" r="13647" b="16257"/>
          <a:stretch/>
        </p:blipFill>
        <p:spPr>
          <a:xfrm>
            <a:off x="315240" y="1600200"/>
            <a:ext cx="4580078" cy="4114800"/>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137" t="6584" r="18628"/>
          <a:stretch/>
        </p:blipFill>
        <p:spPr>
          <a:xfrm>
            <a:off x="4895318" y="990600"/>
            <a:ext cx="3854982" cy="5029200"/>
          </a:xfrm>
          <a:prstGeom prst="rect">
            <a:avLst/>
          </a:prstGeom>
        </p:spPr>
      </p:pic>
    </p:spTree>
    <p:extLst>
      <p:ext uri="{BB962C8B-B14F-4D97-AF65-F5344CB8AC3E}">
        <p14:creationId xmlns:p14="http://schemas.microsoft.com/office/powerpoint/2010/main" val="1579313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527" y="3759200"/>
            <a:ext cx="4422000" cy="259571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2527" y="609600"/>
            <a:ext cx="4607673" cy="2362200"/>
          </a:xfrm>
          <a:prstGeom prst="rect">
            <a:avLst/>
          </a:prstGeom>
        </p:spPr>
      </p:pic>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04800" y="2374512"/>
            <a:ext cx="4267200" cy="2669845"/>
          </a:xfrm>
        </p:spPr>
      </p:pic>
      <p:sp>
        <p:nvSpPr>
          <p:cNvPr id="7" name="TextBox 6"/>
          <p:cNvSpPr txBox="1"/>
          <p:nvPr/>
        </p:nvSpPr>
        <p:spPr>
          <a:xfrm>
            <a:off x="3200400" y="609600"/>
            <a:ext cx="2667000" cy="369332"/>
          </a:xfrm>
          <a:prstGeom prst="rect">
            <a:avLst/>
          </a:prstGeom>
          <a:noFill/>
        </p:spPr>
        <p:txBody>
          <a:bodyPr wrap="square" rtlCol="0">
            <a:spAutoFit/>
          </a:bodyPr>
          <a:lstStyle/>
          <a:p>
            <a:r>
              <a:rPr lang="en-US" dirty="0" smtClean="0"/>
              <a:t>Westminster Depot</a:t>
            </a:r>
            <a:endParaRPr lang="en-US" dirty="0"/>
          </a:p>
        </p:txBody>
      </p:sp>
      <p:sp>
        <p:nvSpPr>
          <p:cNvPr id="8" name="TextBox 7"/>
          <p:cNvSpPr txBox="1"/>
          <p:nvPr/>
        </p:nvSpPr>
        <p:spPr>
          <a:xfrm>
            <a:off x="6362700" y="3389868"/>
            <a:ext cx="2362200" cy="369332"/>
          </a:xfrm>
          <a:prstGeom prst="rect">
            <a:avLst/>
          </a:prstGeom>
          <a:noFill/>
        </p:spPr>
        <p:txBody>
          <a:bodyPr wrap="square" rtlCol="0">
            <a:spAutoFit/>
          </a:bodyPr>
          <a:lstStyle/>
          <a:p>
            <a:pPr algn="r"/>
            <a:r>
              <a:rPr lang="en-US" dirty="0" smtClean="0"/>
              <a:t>Walhalla Depot</a:t>
            </a:r>
            <a:endParaRPr lang="en-US" dirty="0"/>
          </a:p>
        </p:txBody>
      </p:sp>
      <p:sp>
        <p:nvSpPr>
          <p:cNvPr id="9" name="TextBox 8"/>
          <p:cNvSpPr txBox="1"/>
          <p:nvPr/>
        </p:nvSpPr>
        <p:spPr>
          <a:xfrm>
            <a:off x="304800" y="5057057"/>
            <a:ext cx="2819400" cy="369332"/>
          </a:xfrm>
          <a:prstGeom prst="rect">
            <a:avLst/>
          </a:prstGeom>
          <a:noFill/>
        </p:spPr>
        <p:txBody>
          <a:bodyPr wrap="square" rtlCol="0">
            <a:spAutoFit/>
          </a:bodyPr>
          <a:lstStyle/>
          <a:p>
            <a:r>
              <a:rPr lang="en-US" dirty="0" smtClean="0"/>
              <a:t>Seneca Depot</a:t>
            </a:r>
            <a:endParaRPr lang="en-US" dirty="0"/>
          </a:p>
        </p:txBody>
      </p:sp>
    </p:spTree>
    <p:extLst>
      <p:ext uri="{BB962C8B-B14F-4D97-AF65-F5344CB8AC3E}">
        <p14:creationId xmlns:p14="http://schemas.microsoft.com/office/powerpoint/2010/main" val="618522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4370" y="3987800"/>
            <a:ext cx="3423558" cy="2590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589" y="838200"/>
            <a:ext cx="2865120" cy="299923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733800"/>
            <a:ext cx="3657600" cy="264932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876300"/>
            <a:ext cx="3657600" cy="2807818"/>
          </a:xfrm>
          <a:prstGeom prst="rect">
            <a:avLst/>
          </a:prstGeom>
        </p:spPr>
      </p:pic>
      <p:sp>
        <p:nvSpPr>
          <p:cNvPr id="6" name="TextBox 5"/>
          <p:cNvSpPr txBox="1"/>
          <p:nvPr/>
        </p:nvSpPr>
        <p:spPr>
          <a:xfrm>
            <a:off x="622300" y="882134"/>
            <a:ext cx="1600200" cy="369332"/>
          </a:xfrm>
          <a:prstGeom prst="rect">
            <a:avLst/>
          </a:prstGeom>
          <a:noFill/>
        </p:spPr>
        <p:txBody>
          <a:bodyPr wrap="square" rtlCol="0">
            <a:spAutoFit/>
          </a:bodyPr>
          <a:lstStyle/>
          <a:p>
            <a:r>
              <a:rPr lang="en-US" dirty="0" smtClean="0"/>
              <a:t>Knox Bridge</a:t>
            </a:r>
            <a:endParaRPr lang="en-US" dirty="0"/>
          </a:p>
        </p:txBody>
      </p:sp>
      <p:sp>
        <p:nvSpPr>
          <p:cNvPr id="7" name="TextBox 6"/>
          <p:cNvSpPr txBox="1"/>
          <p:nvPr/>
        </p:nvSpPr>
        <p:spPr>
          <a:xfrm>
            <a:off x="609600" y="3733800"/>
            <a:ext cx="1866900" cy="369332"/>
          </a:xfrm>
          <a:prstGeom prst="rect">
            <a:avLst/>
          </a:prstGeom>
          <a:noFill/>
        </p:spPr>
        <p:txBody>
          <a:bodyPr wrap="square" rtlCol="0">
            <a:spAutoFit/>
          </a:bodyPr>
          <a:lstStyle/>
          <a:p>
            <a:r>
              <a:rPr lang="en-US" dirty="0" smtClean="0"/>
              <a:t>Prather’s Bridge</a:t>
            </a:r>
            <a:endParaRPr lang="en-US" dirty="0"/>
          </a:p>
        </p:txBody>
      </p:sp>
      <p:sp>
        <p:nvSpPr>
          <p:cNvPr id="8" name="TextBox 7"/>
          <p:cNvSpPr txBox="1"/>
          <p:nvPr/>
        </p:nvSpPr>
        <p:spPr>
          <a:xfrm>
            <a:off x="5739819" y="3987800"/>
            <a:ext cx="2232660" cy="369332"/>
          </a:xfrm>
          <a:prstGeom prst="rect">
            <a:avLst/>
          </a:prstGeom>
          <a:noFill/>
        </p:spPr>
        <p:txBody>
          <a:bodyPr wrap="square" rtlCol="0">
            <a:spAutoFit/>
          </a:bodyPr>
          <a:lstStyle/>
          <a:p>
            <a:r>
              <a:rPr lang="en-US" dirty="0" smtClean="0"/>
              <a:t>Chapman’s Bridge</a:t>
            </a:r>
            <a:endParaRPr lang="en-US" dirty="0"/>
          </a:p>
        </p:txBody>
      </p:sp>
    </p:spTree>
    <p:extLst>
      <p:ext uri="{BB962C8B-B14F-4D97-AF65-F5344CB8AC3E}">
        <p14:creationId xmlns:p14="http://schemas.microsoft.com/office/powerpoint/2010/main" val="1223181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245314"/>
            <a:ext cx="3925824" cy="268528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05" r="1"/>
          <a:stretch/>
        </p:blipFill>
        <p:spPr>
          <a:xfrm>
            <a:off x="4724399" y="3924300"/>
            <a:ext cx="3922776" cy="26289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399" y="762000"/>
            <a:ext cx="3829745" cy="3087612"/>
          </a:xfrm>
          <a:prstGeom prst="rect">
            <a:avLst/>
          </a:prstGeom>
        </p:spPr>
      </p:pic>
      <p:sp>
        <p:nvSpPr>
          <p:cNvPr id="8" name="TextBox 7"/>
          <p:cNvSpPr txBox="1"/>
          <p:nvPr/>
        </p:nvSpPr>
        <p:spPr>
          <a:xfrm>
            <a:off x="609600" y="2245314"/>
            <a:ext cx="2209800" cy="646331"/>
          </a:xfrm>
          <a:prstGeom prst="rect">
            <a:avLst/>
          </a:prstGeom>
          <a:noFill/>
        </p:spPr>
        <p:txBody>
          <a:bodyPr wrap="square" rtlCol="0">
            <a:spAutoFit/>
          </a:bodyPr>
          <a:lstStyle/>
          <a:p>
            <a:r>
              <a:rPr lang="en-US" dirty="0" smtClean="0"/>
              <a:t>Oconee Community Theater fire 1989</a:t>
            </a:r>
            <a:endParaRPr lang="en-US" dirty="0"/>
          </a:p>
        </p:txBody>
      </p:sp>
      <p:sp>
        <p:nvSpPr>
          <p:cNvPr id="9" name="TextBox 8"/>
          <p:cNvSpPr txBox="1"/>
          <p:nvPr/>
        </p:nvSpPr>
        <p:spPr>
          <a:xfrm>
            <a:off x="4724399" y="762000"/>
            <a:ext cx="2209800" cy="646331"/>
          </a:xfrm>
          <a:prstGeom prst="rect">
            <a:avLst/>
          </a:prstGeom>
          <a:noFill/>
        </p:spPr>
        <p:txBody>
          <a:bodyPr wrap="square" rtlCol="0">
            <a:spAutoFit/>
          </a:bodyPr>
          <a:lstStyle/>
          <a:p>
            <a:r>
              <a:rPr lang="en-US" dirty="0" smtClean="0">
                <a:solidFill>
                  <a:schemeClr val="bg1"/>
                </a:solidFill>
              </a:rPr>
              <a:t>Seneca Oil Mill fire 1950s</a:t>
            </a:r>
            <a:endParaRPr lang="en-US" dirty="0">
              <a:solidFill>
                <a:schemeClr val="bg1"/>
              </a:solidFill>
            </a:endParaRPr>
          </a:p>
        </p:txBody>
      </p:sp>
      <p:sp>
        <p:nvSpPr>
          <p:cNvPr id="10" name="TextBox 9"/>
          <p:cNvSpPr txBox="1"/>
          <p:nvPr/>
        </p:nvSpPr>
        <p:spPr>
          <a:xfrm>
            <a:off x="4800600" y="6183868"/>
            <a:ext cx="2209800" cy="369332"/>
          </a:xfrm>
          <a:prstGeom prst="rect">
            <a:avLst/>
          </a:prstGeom>
          <a:noFill/>
        </p:spPr>
        <p:txBody>
          <a:bodyPr wrap="square" rtlCol="0">
            <a:spAutoFit/>
          </a:bodyPr>
          <a:lstStyle/>
          <a:p>
            <a:r>
              <a:rPr lang="en-US" dirty="0" smtClean="0">
                <a:solidFill>
                  <a:schemeClr val="bg1"/>
                </a:solidFill>
              </a:rPr>
              <a:t>Oconee Inn - 1906</a:t>
            </a:r>
            <a:endParaRPr lang="en-US" dirty="0">
              <a:solidFill>
                <a:schemeClr val="bg1"/>
              </a:solidFill>
            </a:endParaRPr>
          </a:p>
        </p:txBody>
      </p:sp>
    </p:spTree>
    <p:extLst>
      <p:ext uri="{BB962C8B-B14F-4D97-AF65-F5344CB8AC3E}">
        <p14:creationId xmlns:p14="http://schemas.microsoft.com/office/powerpoint/2010/main" val="1507320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On The Mountain</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3357563" cy="427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911" r="66834" b="69216"/>
          <a:stretch/>
        </p:blipFill>
        <p:spPr bwMode="auto">
          <a:xfrm>
            <a:off x="5207000" y="2819400"/>
            <a:ext cx="3110610" cy="239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589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Drought</a:t>
            </a:r>
            <a:endParaRPr lang="en-US" dirty="0"/>
          </a:p>
        </p:txBody>
      </p:sp>
      <p:sp>
        <p:nvSpPr>
          <p:cNvPr id="3" name="Text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20915039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1622</TotalTime>
  <Words>1747</Words>
  <Application>Microsoft Office PowerPoint</Application>
  <PresentationFormat>On-screen Show (4:3)</PresentationFormat>
  <Paragraphs>89</Paragraphs>
  <Slides>29</Slides>
  <Notes>19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Flow</vt:lpstr>
      <vt:lpstr>Oconee Disasters</vt:lpstr>
      <vt:lpstr>Fire</vt:lpstr>
      <vt:lpstr>We Didn’t Start the Fire</vt:lpstr>
      <vt:lpstr>PowerPoint Presentation</vt:lpstr>
      <vt:lpstr>PowerPoint Presentation</vt:lpstr>
      <vt:lpstr>PowerPoint Presentation</vt:lpstr>
      <vt:lpstr>PowerPoint Presentation</vt:lpstr>
      <vt:lpstr>Fire On The Mountain</vt:lpstr>
      <vt:lpstr>Drought</vt:lpstr>
      <vt:lpstr>Have You Ever Seen the Rain?</vt:lpstr>
      <vt:lpstr>Wind</vt:lpstr>
      <vt:lpstr>Blowin’ In The Wind</vt:lpstr>
      <vt:lpstr>Flood</vt:lpstr>
      <vt:lpstr>Rainy Days &amp; Mondays</vt:lpstr>
      <vt:lpstr>PowerPoint Presentation</vt:lpstr>
      <vt:lpstr>When the Levee Breaks</vt:lpstr>
      <vt:lpstr>Snow</vt:lpstr>
      <vt:lpstr>Ice, Ice, Baby</vt:lpstr>
      <vt:lpstr>Frosty, the Snowman</vt:lpstr>
      <vt:lpstr>Wrecks</vt:lpstr>
      <vt:lpstr>Runaway Train</vt:lpstr>
      <vt:lpstr>PowerPoint Presentation</vt:lpstr>
      <vt:lpstr>Leaving On A Jet Plane</vt:lpstr>
      <vt:lpstr>Unclassified</vt:lpstr>
      <vt:lpstr>Rockin’ Pneumonia &amp; the Boogie Woogie Flu</vt:lpstr>
      <vt:lpstr>Shake It Off</vt:lpstr>
      <vt:lpstr>Eve of Destruction</vt:lpstr>
      <vt:lpstr>Too Much Monkey Business</vt:lpstr>
      <vt:lpstr>Be Prepared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Oconee Disasters</dc:title>
  <dc:creator>Oconee Heritage Center</dc:creator>
  <cp:lastModifiedBy>Assistant Curator</cp:lastModifiedBy>
  <cp:revision>39</cp:revision>
  <dcterms:created xsi:type="dcterms:W3CDTF">2019-03-13T17:37:07Z</dcterms:created>
  <dcterms:modified xsi:type="dcterms:W3CDTF">2020-03-31T20:04:42Z</dcterms:modified>
</cp:coreProperties>
</file>