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256" r:id="rId2"/>
    <p:sldId id="259" r:id="rId3"/>
    <p:sldId id="257" r:id="rId4"/>
    <p:sldId id="269" r:id="rId5"/>
    <p:sldId id="258" r:id="rId6"/>
    <p:sldId id="270" r:id="rId7"/>
    <p:sldId id="278" r:id="rId8"/>
    <p:sldId id="262" r:id="rId9"/>
    <p:sldId id="280" r:id="rId10"/>
    <p:sldId id="271" r:id="rId11"/>
    <p:sldId id="261" r:id="rId12"/>
    <p:sldId id="263" r:id="rId13"/>
    <p:sldId id="282" r:id="rId14"/>
    <p:sldId id="260" r:id="rId15"/>
    <p:sldId id="281" r:id="rId16"/>
    <p:sldId id="264" r:id="rId17"/>
    <p:sldId id="268" r:id="rId18"/>
    <p:sldId id="272" r:id="rId19"/>
    <p:sldId id="273" r:id="rId20"/>
    <p:sldId id="275" r:id="rId21"/>
    <p:sldId id="274" r:id="rId22"/>
    <p:sldId id="279" r:id="rId23"/>
    <p:sldId id="265" r:id="rId24"/>
    <p:sldId id="267" r:id="rId25"/>
  </p:sldIdLst>
  <p:sldSz cx="9144000" cy="6858000" type="screen4x3"/>
  <p:notesSz cx="7077075" cy="9345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7/mNWHmIdK1gR4f47qfgpA==" hashData="ljzlX5AC18rHdvpRQiXVWSXi5z8="/>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1" autoAdjust="0"/>
    <p:restoredTop sz="69861" autoAdjust="0"/>
  </p:normalViewPr>
  <p:slideViewPr>
    <p:cSldViewPr>
      <p:cViewPr varScale="1">
        <p:scale>
          <a:sx n="47" d="100"/>
          <a:sy n="47" d="100"/>
        </p:scale>
        <p:origin x="-1570" y="-7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66" d="100"/>
          <a:sy n="66" d="100"/>
        </p:scale>
        <p:origin x="-2371" y="662"/>
      </p:cViewPr>
      <p:guideLst>
        <p:guide orient="horz" pos="2944"/>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7281"/>
          </a:xfrm>
          <a:prstGeom prst="rect">
            <a:avLst/>
          </a:prstGeom>
        </p:spPr>
        <p:txBody>
          <a:bodyPr vert="horz" lIns="93836" tIns="46918" rIns="93836" bIns="4691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7281"/>
          </a:xfrm>
          <a:prstGeom prst="rect">
            <a:avLst/>
          </a:prstGeom>
        </p:spPr>
        <p:txBody>
          <a:bodyPr vert="horz" lIns="93836" tIns="46918" rIns="93836" bIns="46918" rtlCol="0"/>
          <a:lstStyle>
            <a:lvl1pPr algn="r">
              <a:defRPr sz="1200"/>
            </a:lvl1pPr>
          </a:lstStyle>
          <a:p>
            <a:fld id="{043452A7-7B9B-4E97-B00E-E9A4BE2DDA86}" type="datetimeFigureOut">
              <a:rPr lang="en-US" smtClean="0"/>
              <a:t>3/31/2020</a:t>
            </a:fld>
            <a:endParaRPr lang="en-US"/>
          </a:p>
        </p:txBody>
      </p:sp>
      <p:sp>
        <p:nvSpPr>
          <p:cNvPr id="4" name="Footer Placeholder 3"/>
          <p:cNvSpPr>
            <a:spLocks noGrp="1"/>
          </p:cNvSpPr>
          <p:nvPr>
            <p:ph type="ftr" sz="quarter" idx="2"/>
          </p:nvPr>
        </p:nvSpPr>
        <p:spPr>
          <a:xfrm>
            <a:off x="0" y="8876710"/>
            <a:ext cx="3066733" cy="467281"/>
          </a:xfrm>
          <a:prstGeom prst="rect">
            <a:avLst/>
          </a:prstGeom>
        </p:spPr>
        <p:txBody>
          <a:bodyPr vert="horz" lIns="93836" tIns="46918" rIns="93836" bIns="4691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76710"/>
            <a:ext cx="3066733" cy="467281"/>
          </a:xfrm>
          <a:prstGeom prst="rect">
            <a:avLst/>
          </a:prstGeom>
        </p:spPr>
        <p:txBody>
          <a:bodyPr vert="horz" lIns="93836" tIns="46918" rIns="93836" bIns="46918" rtlCol="0" anchor="b"/>
          <a:lstStyle>
            <a:lvl1pPr algn="r">
              <a:defRPr sz="1200"/>
            </a:lvl1pPr>
          </a:lstStyle>
          <a:p>
            <a:fld id="{86A29EB6-2BD1-4676-BE23-A2A6F151B7C6}" type="slidenum">
              <a:rPr lang="en-US" smtClean="0"/>
              <a:t>‹#›</a:t>
            </a:fld>
            <a:endParaRPr lang="en-US"/>
          </a:p>
        </p:txBody>
      </p:sp>
    </p:spTree>
    <p:extLst>
      <p:ext uri="{BB962C8B-B14F-4D97-AF65-F5344CB8AC3E}">
        <p14:creationId xmlns:p14="http://schemas.microsoft.com/office/powerpoint/2010/main" val="723505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7281"/>
          </a:xfrm>
          <a:prstGeom prst="rect">
            <a:avLst/>
          </a:prstGeom>
        </p:spPr>
        <p:txBody>
          <a:bodyPr vert="horz" lIns="93836" tIns="46918" rIns="93836" bIns="46918" rtlCol="0"/>
          <a:lstStyle>
            <a:lvl1pPr algn="l">
              <a:defRPr sz="1200"/>
            </a:lvl1pPr>
          </a:lstStyle>
          <a:p>
            <a:endParaRPr lang="en-US"/>
          </a:p>
        </p:txBody>
      </p:sp>
      <p:sp>
        <p:nvSpPr>
          <p:cNvPr id="3" name="Date Placeholder 2"/>
          <p:cNvSpPr>
            <a:spLocks noGrp="1"/>
          </p:cNvSpPr>
          <p:nvPr>
            <p:ph type="dt" idx="1"/>
          </p:nvPr>
        </p:nvSpPr>
        <p:spPr>
          <a:xfrm>
            <a:off x="4008705" y="0"/>
            <a:ext cx="3066733" cy="467281"/>
          </a:xfrm>
          <a:prstGeom prst="rect">
            <a:avLst/>
          </a:prstGeom>
        </p:spPr>
        <p:txBody>
          <a:bodyPr vert="horz" lIns="93836" tIns="46918" rIns="93836" bIns="46918" rtlCol="0"/>
          <a:lstStyle>
            <a:lvl1pPr algn="r">
              <a:defRPr sz="1200"/>
            </a:lvl1pPr>
          </a:lstStyle>
          <a:p>
            <a:fld id="{01122F15-A16A-4263-B222-C5C1114574BC}" type="datetimeFigureOut">
              <a:rPr lang="en-US" smtClean="0"/>
              <a:t>3/31/2020</a:t>
            </a:fld>
            <a:endParaRPr lang="en-US"/>
          </a:p>
        </p:txBody>
      </p:sp>
      <p:sp>
        <p:nvSpPr>
          <p:cNvPr id="4" name="Slide Image Placeholder 3"/>
          <p:cNvSpPr>
            <a:spLocks noGrp="1" noRot="1" noChangeAspect="1"/>
          </p:cNvSpPr>
          <p:nvPr>
            <p:ph type="sldImg" idx="2"/>
          </p:nvPr>
        </p:nvSpPr>
        <p:spPr>
          <a:xfrm>
            <a:off x="1203325" y="701675"/>
            <a:ext cx="4670425" cy="3503613"/>
          </a:xfrm>
          <a:prstGeom prst="rect">
            <a:avLst/>
          </a:prstGeom>
          <a:noFill/>
          <a:ln w="12700">
            <a:solidFill>
              <a:prstClr val="black"/>
            </a:solidFill>
          </a:ln>
        </p:spPr>
        <p:txBody>
          <a:bodyPr vert="horz" lIns="93836" tIns="46918" rIns="93836" bIns="46918" rtlCol="0" anchor="ctr"/>
          <a:lstStyle/>
          <a:p>
            <a:endParaRPr lang="en-US"/>
          </a:p>
        </p:txBody>
      </p:sp>
      <p:sp>
        <p:nvSpPr>
          <p:cNvPr id="5" name="Notes Placeholder 4"/>
          <p:cNvSpPr>
            <a:spLocks noGrp="1"/>
          </p:cNvSpPr>
          <p:nvPr>
            <p:ph type="body" sz="quarter" idx="3"/>
          </p:nvPr>
        </p:nvSpPr>
        <p:spPr>
          <a:xfrm>
            <a:off x="707708" y="4439166"/>
            <a:ext cx="5661660" cy="4205526"/>
          </a:xfrm>
          <a:prstGeom prst="rect">
            <a:avLst/>
          </a:prstGeom>
        </p:spPr>
        <p:txBody>
          <a:bodyPr vert="horz" lIns="93836" tIns="46918" rIns="93836" bIns="4691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76710"/>
            <a:ext cx="3066733" cy="467281"/>
          </a:xfrm>
          <a:prstGeom prst="rect">
            <a:avLst/>
          </a:prstGeom>
        </p:spPr>
        <p:txBody>
          <a:bodyPr vert="horz" lIns="93836" tIns="46918" rIns="93836" bIns="4691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76710"/>
            <a:ext cx="3066733" cy="467281"/>
          </a:xfrm>
          <a:prstGeom prst="rect">
            <a:avLst/>
          </a:prstGeom>
        </p:spPr>
        <p:txBody>
          <a:bodyPr vert="horz" lIns="93836" tIns="46918" rIns="93836" bIns="46918" rtlCol="0" anchor="b"/>
          <a:lstStyle>
            <a:lvl1pPr algn="r">
              <a:defRPr sz="1200"/>
            </a:lvl1pPr>
          </a:lstStyle>
          <a:p>
            <a:fld id="{22E523BC-9F04-461D-8358-60352DE54573}" type="slidenum">
              <a:rPr lang="en-US" smtClean="0"/>
              <a:t>‹#›</a:t>
            </a:fld>
            <a:endParaRPr lang="en-US"/>
          </a:p>
        </p:txBody>
      </p:sp>
    </p:spTree>
    <p:extLst>
      <p:ext uri="{BB962C8B-B14F-4D97-AF65-F5344CB8AC3E}">
        <p14:creationId xmlns:p14="http://schemas.microsoft.com/office/powerpoint/2010/main" val="2358412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E523BC-9F04-461D-8358-60352DE54573}" type="slidenum">
              <a:rPr lang="en-US" smtClean="0"/>
              <a:t>1</a:t>
            </a:fld>
            <a:endParaRPr lang="en-US"/>
          </a:p>
        </p:txBody>
      </p:sp>
    </p:spTree>
    <p:extLst>
      <p:ext uri="{BB962C8B-B14F-4D97-AF65-F5344CB8AC3E}">
        <p14:creationId xmlns:p14="http://schemas.microsoft.com/office/powerpoint/2010/main" val="620377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Seneca Firsts</a:t>
            </a:r>
          </a:p>
          <a:p>
            <a:pPr marL="171450" indent="-171450">
              <a:buFont typeface="Arial" panose="020B0604020202020204" pitchFamily="34" charset="0"/>
              <a:buChar char="•"/>
            </a:pPr>
            <a:r>
              <a:rPr lang="en-US" dirty="0" smtClean="0"/>
              <a:t>First automobile was</a:t>
            </a:r>
            <a:r>
              <a:rPr lang="en-US" baseline="0" dirty="0" smtClean="0"/>
              <a:t> </a:t>
            </a:r>
            <a:r>
              <a:rPr lang="en-US" dirty="0" smtClean="0"/>
              <a:t>owned by Mr. Simpson around 1912/1913.  For a small fee he would take people around in it.</a:t>
            </a:r>
          </a:p>
          <a:p>
            <a:pPr marL="171450" indent="-171450">
              <a:buFont typeface="Arial" panose="020B0604020202020204" pitchFamily="34" charset="0"/>
              <a:buChar char="•"/>
            </a:pPr>
            <a:r>
              <a:rPr lang="en-US" dirty="0" smtClean="0"/>
              <a:t>First electric lights were installed in 1908.</a:t>
            </a:r>
          </a:p>
          <a:p>
            <a:pPr marL="171450" indent="-171450">
              <a:buFont typeface="Arial" panose="020B0604020202020204" pitchFamily="34" charset="0"/>
              <a:buChar char="•"/>
            </a:pPr>
            <a:r>
              <a:rPr lang="en-US" dirty="0" smtClean="0"/>
              <a:t>First fire equipment was hand-drawn water wagons.  First fire truck was bought in 1935.</a:t>
            </a:r>
          </a:p>
          <a:p>
            <a:pPr marL="171450" indent="-171450">
              <a:buFont typeface="Arial" panose="020B0604020202020204" pitchFamily="34" charset="0"/>
              <a:buChar char="•"/>
            </a:pPr>
            <a:r>
              <a:rPr lang="en-US" dirty="0" smtClean="0"/>
              <a:t>First telephone was in the Oconee Inn in 1898.</a:t>
            </a:r>
          </a:p>
          <a:p>
            <a:pPr marL="171450" indent="-171450">
              <a:buFont typeface="Arial" panose="020B0604020202020204" pitchFamily="34" charset="0"/>
              <a:buChar char="•"/>
            </a:pPr>
            <a:r>
              <a:rPr lang="en-US" dirty="0" smtClean="0"/>
              <a:t>John Dumas was first Postmaster</a:t>
            </a:r>
          </a:p>
          <a:p>
            <a:r>
              <a:rPr lang="en-US" dirty="0" smtClean="0"/>
              <a:t>                                                                                                                                                               </a:t>
            </a: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10</a:t>
            </a:fld>
            <a:endParaRPr lang="en-US"/>
          </a:p>
        </p:txBody>
      </p:sp>
    </p:spTree>
    <p:extLst>
      <p:ext uri="{BB962C8B-B14F-4D97-AF65-F5344CB8AC3E}">
        <p14:creationId xmlns:p14="http://schemas.microsoft.com/office/powerpoint/2010/main" val="3380711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E523BC-9F04-461D-8358-60352DE54573}" type="slidenum">
              <a:rPr lang="en-US" smtClean="0"/>
              <a:t>11</a:t>
            </a:fld>
            <a:endParaRPr lang="en-US"/>
          </a:p>
        </p:txBody>
      </p:sp>
    </p:spTree>
    <p:extLst>
      <p:ext uri="{BB962C8B-B14F-4D97-AF65-F5344CB8AC3E}">
        <p14:creationId xmlns:p14="http://schemas.microsoft.com/office/powerpoint/2010/main" val="3030284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First fire was in the fall of 1890 and destroyed much of the east end of town.</a:t>
            </a: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12</a:t>
            </a:fld>
            <a:endParaRPr lang="en-US"/>
          </a:p>
        </p:txBody>
      </p:sp>
    </p:spTree>
    <p:extLst>
      <p:ext uri="{BB962C8B-B14F-4D97-AF65-F5344CB8AC3E}">
        <p14:creationId xmlns:p14="http://schemas.microsoft.com/office/powerpoint/2010/main" val="578191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 early Seneca, many of the local grocers were</a:t>
            </a:r>
            <a:r>
              <a:rPr lang="en-US" baseline="0" dirty="0" smtClean="0"/>
              <a:t> located along Ram Cat Alley.  The meats would perfume the air and that attracted feline friends.  It was once said that you couldn’t ram another cat in the alley that it was so full.  The name stuck!</a:t>
            </a: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13</a:t>
            </a:fld>
            <a:endParaRPr lang="en-US"/>
          </a:p>
        </p:txBody>
      </p:sp>
    </p:spTree>
    <p:extLst>
      <p:ext uri="{BB962C8B-B14F-4D97-AF65-F5344CB8AC3E}">
        <p14:creationId xmlns:p14="http://schemas.microsoft.com/office/powerpoint/2010/main" val="2319229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Norton-Thompson</a:t>
            </a:r>
            <a:r>
              <a:rPr lang="en-US" baseline="0" dirty="0" smtClean="0"/>
              <a:t> </a:t>
            </a:r>
            <a:r>
              <a:rPr lang="en-US" dirty="0" smtClean="0"/>
              <a:t>Park</a:t>
            </a:r>
            <a:r>
              <a:rPr lang="en-US" baseline="0" dirty="0" smtClean="0"/>
              <a:t> was one of the central features over the years</a:t>
            </a:r>
          </a:p>
          <a:p>
            <a:pPr marL="175942" indent="-175942">
              <a:buFont typeface="Arial" panose="020B0604020202020204" pitchFamily="34" charset="0"/>
              <a:buChar char="•"/>
            </a:pPr>
            <a:r>
              <a:rPr lang="en-US" baseline="0" dirty="0" smtClean="0"/>
              <a:t>There was once a mineral spring where people loved to “take the waters”.  Early on someone was blasting nearby to make a well and the blasting caused the spring to divert course and eventually dry up. The site is now covered by railroad tracks.</a:t>
            </a:r>
          </a:p>
          <a:p>
            <a:pPr marL="175942" indent="-175942">
              <a:buFont typeface="Arial" panose="020B0604020202020204" pitchFamily="34" charset="0"/>
              <a:buChar char="•"/>
            </a:pPr>
            <a:r>
              <a:rPr lang="en-US" baseline="0" dirty="0" smtClean="0"/>
              <a:t>A citizen thought it would be a good idea for prairie dogs to live in the park as an attraction.  He brought them from out West to the park.  We had a particularly cold winter and prairie dogs, not yet acclimated to the weather froze to death. </a:t>
            </a:r>
          </a:p>
          <a:p>
            <a:pPr marL="175942" indent="-175942">
              <a:buFont typeface="Arial" panose="020B0604020202020204" pitchFamily="34" charset="0"/>
              <a:buChar char="•"/>
            </a:pPr>
            <a:endParaRPr lang="en-US" baseline="0" dirty="0" smtClean="0"/>
          </a:p>
          <a:p>
            <a:pPr marL="175942" indent="-175942">
              <a:buFont typeface="Arial" panose="020B0604020202020204" pitchFamily="34" charset="0"/>
              <a:buChar char="•"/>
            </a:pPr>
            <a:endParaRPr lang="en-US" baseline="0" dirty="0" smtClean="0"/>
          </a:p>
          <a:p>
            <a:pPr marL="175942" indent="-17594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14</a:t>
            </a:fld>
            <a:endParaRPr lang="en-US"/>
          </a:p>
        </p:txBody>
      </p:sp>
    </p:spTree>
    <p:extLst>
      <p:ext uri="{BB962C8B-B14F-4D97-AF65-F5344CB8AC3E}">
        <p14:creationId xmlns:p14="http://schemas.microsoft.com/office/powerpoint/2010/main" val="2531918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942" indent="-175942">
              <a:buFont typeface="Arial" panose="020B0604020202020204" pitchFamily="34" charset="0"/>
              <a:buChar char="•"/>
            </a:pPr>
            <a:r>
              <a:rPr lang="en-US" dirty="0" smtClean="0"/>
              <a:t>The Seneca Bank was established in the early days of the city</a:t>
            </a:r>
            <a:r>
              <a:rPr lang="en-US" baseline="0" dirty="0" smtClean="0"/>
              <a:t> with a capital stock of $20,000.  Dr. O.M. Doyle was the first President and J.W. </a:t>
            </a:r>
            <a:r>
              <a:rPr lang="en-US" baseline="0" dirty="0" err="1" smtClean="0"/>
              <a:t>Stribling</a:t>
            </a:r>
            <a:r>
              <a:rPr lang="en-US" baseline="0" dirty="0" smtClean="0"/>
              <a:t> was the founder and served as first cashier.</a:t>
            </a:r>
          </a:p>
          <a:p>
            <a:pPr marL="175942" indent="-175942">
              <a:buFont typeface="Arial" panose="020B0604020202020204" pitchFamily="34" charset="0"/>
              <a:buChar char="•"/>
            </a:pPr>
            <a:r>
              <a:rPr lang="en-US" baseline="0" dirty="0" smtClean="0"/>
              <a:t>The second bank to serve Seneca was the Citizens Bank and that started off with a capital stock of $50,000.</a:t>
            </a:r>
          </a:p>
          <a:p>
            <a:pPr marL="175942" indent="-175942">
              <a:buFont typeface="Arial" panose="020B0604020202020204" pitchFamily="34" charset="0"/>
              <a:buChar char="•"/>
            </a:pPr>
            <a:r>
              <a:rPr lang="en-US" baseline="0" dirty="0" smtClean="0"/>
              <a:t>Both banks were forced to liquidate during the Great Depression.</a:t>
            </a:r>
          </a:p>
          <a:p>
            <a:pPr marL="175942" indent="-17594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15</a:t>
            </a:fld>
            <a:endParaRPr lang="en-US"/>
          </a:p>
        </p:txBody>
      </p:sp>
    </p:spTree>
    <p:extLst>
      <p:ext uri="{BB962C8B-B14F-4D97-AF65-F5344CB8AC3E}">
        <p14:creationId xmlns:p14="http://schemas.microsoft.com/office/powerpoint/2010/main" val="682522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Burned in 1906 then was razed in the 1970s</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For</a:t>
            </a:r>
            <a:r>
              <a:rPr lang="en-US" baseline="0" dirty="0" smtClean="0"/>
              <a:t> more information about disasters in Oconee view the “Oconee Disasters” presentation.</a:t>
            </a: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16</a:t>
            </a:fld>
            <a:endParaRPr lang="en-US"/>
          </a:p>
        </p:txBody>
      </p:sp>
    </p:spTree>
    <p:extLst>
      <p:ext uri="{BB962C8B-B14F-4D97-AF65-F5344CB8AC3E}">
        <p14:creationId xmlns:p14="http://schemas.microsoft.com/office/powerpoint/2010/main" val="3744220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to Palmetto.  Both burned down and rebuilt.  Located where</a:t>
            </a:r>
            <a:r>
              <a:rPr lang="en-US" baseline="0" dirty="0" smtClean="0"/>
              <a:t> Wells Fargo is now.</a:t>
            </a:r>
          </a:p>
          <a:p>
            <a:pPr marL="175942" indent="-175942">
              <a:buFont typeface="Arial" panose="020B0604020202020204" pitchFamily="34" charset="0"/>
              <a:buChar char="•"/>
            </a:pPr>
            <a:r>
              <a:rPr lang="en-US" baseline="0" dirty="0" smtClean="0"/>
              <a:t>A disastrous fire in October 1906 destroyed the hotels along with several surrounding businesses and a residence in downtown.  This cost $75,000 in damages.</a:t>
            </a: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17</a:t>
            </a:fld>
            <a:endParaRPr lang="en-US"/>
          </a:p>
        </p:txBody>
      </p:sp>
    </p:spTree>
    <p:extLst>
      <p:ext uri="{BB962C8B-B14F-4D97-AF65-F5344CB8AC3E}">
        <p14:creationId xmlns:p14="http://schemas.microsoft.com/office/powerpoint/2010/main" val="4036126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942" indent="-175942">
              <a:buFont typeface="Arial" panose="020B0604020202020204" pitchFamily="34" charset="0"/>
              <a:buChar char="•"/>
            </a:pPr>
            <a:r>
              <a:rPr lang="en-US" dirty="0" smtClean="0"/>
              <a:t>The</a:t>
            </a:r>
            <a:r>
              <a:rPr lang="en-US" baseline="0" dirty="0" smtClean="0"/>
              <a:t> first formal school house was built in 1874, later that school burned.</a:t>
            </a:r>
          </a:p>
          <a:p>
            <a:pPr marL="175942" indent="-175942">
              <a:buFont typeface="Arial" panose="020B0604020202020204" pitchFamily="34" charset="0"/>
              <a:buChar char="•"/>
            </a:pPr>
            <a:r>
              <a:rPr lang="en-US" baseline="0" dirty="0" smtClean="0"/>
              <a:t>The subsequent schools were built on a lot near the railroad (where the current Seneca library now stands)</a:t>
            </a:r>
          </a:p>
          <a:p>
            <a:pPr marL="175942" indent="-175942">
              <a:buFont typeface="Arial" panose="020B0604020202020204" pitchFamily="34" charset="0"/>
              <a:buChar char="•"/>
            </a:pPr>
            <a:r>
              <a:rPr lang="en-US" baseline="0" dirty="0" smtClean="0"/>
              <a:t>The picture on the left was built in 1908 and served as the graded school.  Eventually another building had to be constructed to serve as a high school in 1923</a:t>
            </a:r>
          </a:p>
          <a:p>
            <a:pPr marL="175942" indent="-175942">
              <a:buFont typeface="Arial" panose="020B0604020202020204" pitchFamily="34" charset="0"/>
              <a:buChar char="•"/>
            </a:pPr>
            <a:r>
              <a:rPr lang="en-US" baseline="0" dirty="0" smtClean="0"/>
              <a:t>The photo on the right was the high school that was constructed in 1924</a:t>
            </a: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18</a:t>
            </a:fld>
            <a:endParaRPr lang="en-US"/>
          </a:p>
        </p:txBody>
      </p:sp>
    </p:spTree>
    <p:extLst>
      <p:ext uri="{BB962C8B-B14F-4D97-AF65-F5344CB8AC3E}">
        <p14:creationId xmlns:p14="http://schemas.microsoft.com/office/powerpoint/2010/main" val="2298673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942" indent="-175942">
              <a:buFont typeface="Arial" panose="020B0604020202020204" pitchFamily="34" charset="0"/>
              <a:buChar char="•"/>
            </a:pPr>
            <a:r>
              <a:rPr lang="en-US" dirty="0" smtClean="0"/>
              <a:t>W.J. Thomas started the</a:t>
            </a:r>
            <a:r>
              <a:rPr lang="en-US" baseline="0" dirty="0" smtClean="0"/>
              <a:t> first school for African-Americans in Seneca at </a:t>
            </a:r>
            <a:r>
              <a:rPr lang="en-US" baseline="0" dirty="0" err="1" smtClean="0"/>
              <a:t>Mazyck</a:t>
            </a:r>
            <a:r>
              <a:rPr lang="en-US" baseline="0" dirty="0" smtClean="0"/>
              <a:t> Chapel, a Methodist church.  This church was located where Mountain View Cemetery is currently.  W.J. Thomas eventually became a trustee for the Seneca Institute.  </a:t>
            </a:r>
            <a:endParaRPr lang="en-US" dirty="0" smtClean="0"/>
          </a:p>
          <a:p>
            <a:pPr marL="175942" indent="-175942">
              <a:buFont typeface="Arial" panose="020B0604020202020204" pitchFamily="34" charset="0"/>
              <a:buChar char="•"/>
            </a:pPr>
            <a:r>
              <a:rPr lang="en-US" dirty="0" smtClean="0"/>
              <a:t>Seneca Institute</a:t>
            </a:r>
            <a:r>
              <a:rPr lang="en-US" baseline="0" dirty="0" smtClean="0"/>
              <a:t> was constructed in 1899 as a school for African-Americans.  In 1926, the name was changed to Seneca Junior College.  School was closed in 1939 and the building was razed shortly thereafter.  The only thing that remains is the Faith Cabin Library which is located at the Family Life Center.</a:t>
            </a:r>
          </a:p>
          <a:p>
            <a:pPr marL="175942" indent="-175942">
              <a:buFont typeface="Arial" panose="020B0604020202020204" pitchFamily="34" charset="0"/>
              <a:buChar char="•"/>
            </a:pPr>
            <a:r>
              <a:rPr lang="en-US" baseline="0" dirty="0" smtClean="0"/>
              <a:t>Oconee County Training School served as school for African-Americans from 1925-1955</a:t>
            </a:r>
          </a:p>
          <a:p>
            <a:pPr marL="175942" indent="-175942">
              <a:buFont typeface="Arial" panose="020B0604020202020204" pitchFamily="34" charset="0"/>
              <a:buChar char="•"/>
            </a:pPr>
            <a:r>
              <a:rPr lang="en-US" baseline="0" dirty="0" smtClean="0"/>
              <a:t>In the 1950s all the African-American schools were consolidated and all African-American high school students attended Blue Ridge High School from 1955-1969, when schools were integrated. </a:t>
            </a: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19</a:t>
            </a:fld>
            <a:endParaRPr lang="en-US"/>
          </a:p>
        </p:txBody>
      </p:sp>
    </p:spTree>
    <p:extLst>
      <p:ext uri="{BB962C8B-B14F-4D97-AF65-F5344CB8AC3E}">
        <p14:creationId xmlns:p14="http://schemas.microsoft.com/office/powerpoint/2010/main" val="3430339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Village of </a:t>
            </a:r>
            <a:r>
              <a:rPr lang="en-US" dirty="0" err="1" smtClean="0"/>
              <a:t>Esseneca</a:t>
            </a:r>
            <a:endParaRPr lang="en-US" dirty="0" smtClean="0"/>
          </a:p>
          <a:p>
            <a:pPr marL="175942" indent="-175942">
              <a:buFont typeface="Arial" panose="020B0604020202020204" pitchFamily="34" charset="0"/>
              <a:buChar char="•"/>
            </a:pPr>
            <a:r>
              <a:rPr lang="en-US" dirty="0" smtClean="0"/>
              <a:t>Located along the lower </a:t>
            </a:r>
            <a:r>
              <a:rPr lang="en-US" dirty="0" err="1" smtClean="0"/>
              <a:t>Keowee</a:t>
            </a:r>
            <a:r>
              <a:rPr lang="en-US" dirty="0" smtClean="0"/>
              <a:t> River at the mouth</a:t>
            </a:r>
            <a:r>
              <a:rPr lang="en-US" baseline="0" dirty="0" smtClean="0"/>
              <a:t> of </a:t>
            </a:r>
            <a:r>
              <a:rPr lang="en-US" baseline="0" dirty="0" err="1" smtClean="0"/>
              <a:t>Coneross</a:t>
            </a:r>
            <a:r>
              <a:rPr lang="en-US" baseline="0" dirty="0" smtClean="0"/>
              <a:t> Creek and Seneca Creek, near Clemson University</a:t>
            </a:r>
          </a:p>
          <a:p>
            <a:pPr marL="175942" indent="-175942">
              <a:buFont typeface="Arial" panose="020B0604020202020204" pitchFamily="34" charset="0"/>
              <a:buChar char="•"/>
            </a:pPr>
            <a:r>
              <a:rPr lang="en-US" baseline="0" dirty="0" smtClean="0"/>
              <a:t>William Bartram visited in May 1775.  He documented that there was a population of 500 and had a granary containing 6000 bushels of corn.</a:t>
            </a:r>
          </a:p>
          <a:p>
            <a:pPr marL="175942" indent="-175942">
              <a:buFont typeface="Arial" panose="020B0604020202020204" pitchFamily="34" charset="0"/>
              <a:buChar char="•"/>
            </a:pPr>
            <a:r>
              <a:rPr lang="en-US" baseline="0" dirty="0" smtClean="0"/>
              <a:t>In 1776, a colonial militia under the command of Colonel Andrew Williamson destroyed the town including the granary.</a:t>
            </a:r>
          </a:p>
          <a:p>
            <a:pPr marL="175942" indent="-175942">
              <a:buFont typeface="Arial" panose="020B0604020202020204" pitchFamily="34" charset="0"/>
              <a:buChar char="•"/>
            </a:pPr>
            <a:r>
              <a:rPr lang="en-US" baseline="0" dirty="0" smtClean="0"/>
              <a:t>It has been said that Seneca was named after the Seneca Indians, a branch of </a:t>
            </a:r>
            <a:r>
              <a:rPr lang="en-US" baseline="0" dirty="0" err="1" smtClean="0"/>
              <a:t>Iroqouis</a:t>
            </a:r>
            <a:r>
              <a:rPr lang="en-US" baseline="0" dirty="0" smtClean="0"/>
              <a:t> who lived in the Northeast, but this possibility is highly unlikely.</a:t>
            </a:r>
          </a:p>
          <a:p>
            <a:pPr marL="175942" indent="-175942">
              <a:buFont typeface="Arial" panose="020B0604020202020204" pitchFamily="34" charset="0"/>
              <a:buChar char="•"/>
            </a:pPr>
            <a:r>
              <a:rPr lang="en-US" baseline="0" dirty="0" smtClean="0"/>
              <a:t>A lot of what has been determined as Native American historical “truths” for the area have been based on outdated research with biases of the 19</a:t>
            </a:r>
            <a:r>
              <a:rPr lang="en-US" baseline="30000" dirty="0" smtClean="0"/>
              <a:t>th</a:t>
            </a:r>
            <a:r>
              <a:rPr lang="en-US" baseline="0" dirty="0" smtClean="0"/>
              <a:t> century.</a:t>
            </a:r>
          </a:p>
          <a:p>
            <a:endParaRPr lang="en-US" dirty="0" smtClean="0"/>
          </a:p>
          <a:p>
            <a:r>
              <a:rPr lang="en-US" dirty="0" smtClean="0"/>
              <a:t>Before establishment of the city, the general area which surrounded Seneca</a:t>
            </a:r>
            <a:r>
              <a:rPr lang="en-US" baseline="0" dirty="0" smtClean="0"/>
              <a:t> was known as Seneca Township which was a tax district.</a:t>
            </a: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2</a:t>
            </a:fld>
            <a:endParaRPr lang="en-US"/>
          </a:p>
        </p:txBody>
      </p:sp>
    </p:spTree>
    <p:extLst>
      <p:ext uri="{BB962C8B-B14F-4D97-AF65-F5344CB8AC3E}">
        <p14:creationId xmlns:p14="http://schemas.microsoft.com/office/powerpoint/2010/main" val="1258679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 1894, William</a:t>
            </a:r>
            <a:r>
              <a:rPr lang="en-US" baseline="0" dirty="0" smtClean="0"/>
              <a:t> Ashmead Courtenay built a mill a short distance from Seneca along the Little River.  This mill brought people, goods, and more railroad traffic to the city of Seneca.</a:t>
            </a: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20</a:t>
            </a:fld>
            <a:endParaRPr lang="en-US"/>
          </a:p>
        </p:txBody>
      </p:sp>
    </p:spTree>
    <p:extLst>
      <p:ext uri="{BB962C8B-B14F-4D97-AF65-F5344CB8AC3E}">
        <p14:creationId xmlns:p14="http://schemas.microsoft.com/office/powerpoint/2010/main" val="2493089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t>
            </a:r>
            <a:r>
              <a:rPr lang="en-US" dirty="0" err="1" smtClean="0"/>
              <a:t>Newry</a:t>
            </a:r>
            <a:r>
              <a:rPr lang="en-US" dirty="0" smtClean="0"/>
              <a:t> Mill started production, L.W. Jordan organized</a:t>
            </a:r>
            <a:r>
              <a:rPr lang="en-US" baseline="0" dirty="0" smtClean="0"/>
              <a:t> and constructed a mill near Seneca.  It was first known as </a:t>
            </a:r>
            <a:r>
              <a:rPr lang="en-US" baseline="0" dirty="0" err="1" smtClean="0"/>
              <a:t>Jordania</a:t>
            </a:r>
            <a:r>
              <a:rPr lang="en-US" baseline="0" dirty="0" smtClean="0"/>
              <a:t>.  Eventually it would be called Lonsdale and more recently Utica and West Point Stevens.  The mill became a vital part of the greater Seneca area.</a:t>
            </a:r>
          </a:p>
          <a:p>
            <a:endParaRPr lang="en-US" baseline="0" dirty="0" smtClean="0"/>
          </a:p>
          <a:p>
            <a:r>
              <a:rPr lang="en-US" baseline="0" dirty="0" smtClean="0"/>
              <a:t>For more information about the textile industry in Oconee County view the “Textiles in Oconee” presentation.</a:t>
            </a: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21</a:t>
            </a:fld>
            <a:endParaRPr lang="en-US"/>
          </a:p>
        </p:txBody>
      </p:sp>
    </p:spTree>
    <p:extLst>
      <p:ext uri="{BB962C8B-B14F-4D97-AF65-F5344CB8AC3E}">
        <p14:creationId xmlns:p14="http://schemas.microsoft.com/office/powerpoint/2010/main" val="1506455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942" indent="-175942">
              <a:buFont typeface="Arial" panose="020B0604020202020204" pitchFamily="34" charset="0"/>
              <a:buChar char="•"/>
            </a:pPr>
            <a:r>
              <a:rPr lang="en-US" dirty="0" smtClean="0"/>
              <a:t>In 1939 the first Oconee County hospital was opened.  Committee chose the spot since</a:t>
            </a:r>
            <a:r>
              <a:rPr lang="en-US" baseline="0" dirty="0" smtClean="0"/>
              <a:t> it was centrally located to most of the county.  This hospital was where Lila Doyle is now.  The main part to where the hospital is currently was constructed in 1963</a:t>
            </a: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22</a:t>
            </a:fld>
            <a:endParaRPr lang="en-US"/>
          </a:p>
        </p:txBody>
      </p:sp>
    </p:spTree>
    <p:extLst>
      <p:ext uri="{BB962C8B-B14F-4D97-AF65-F5344CB8AC3E}">
        <p14:creationId xmlns:p14="http://schemas.microsoft.com/office/powerpoint/2010/main" val="804013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942" indent="-175942">
              <a:buFont typeface="Arial" panose="020B0604020202020204" pitchFamily="34" charset="0"/>
              <a:buChar char="•"/>
            </a:pPr>
            <a:r>
              <a:rPr lang="en-US" dirty="0" smtClean="0"/>
              <a:t>Seneca today is growing.</a:t>
            </a:r>
            <a:r>
              <a:rPr lang="en-US" baseline="0" dirty="0" smtClean="0"/>
              <a:t>  Seneca is one of the top performing </a:t>
            </a:r>
            <a:r>
              <a:rPr lang="en-US" baseline="0" dirty="0" err="1" smtClean="0"/>
              <a:t>micropolitan</a:t>
            </a:r>
            <a:r>
              <a:rPr lang="en-US" baseline="0" dirty="0" smtClean="0"/>
              <a:t> in the United States.  We are having an influx of people moving here due to a great quality of living.  </a:t>
            </a:r>
          </a:p>
          <a:p>
            <a:pPr marL="175942" indent="-175942">
              <a:buFont typeface="Arial" panose="020B0604020202020204" pitchFamily="34" charset="0"/>
              <a:buChar char="•"/>
            </a:pPr>
            <a:r>
              <a:rPr lang="en-US" baseline="0" dirty="0" smtClean="0"/>
              <a:t>The population of Seneca itself is around 8,340 and climbing</a:t>
            </a:r>
          </a:p>
          <a:p>
            <a:pPr marL="175942" indent="-175942">
              <a:buFont typeface="Arial" panose="020B0604020202020204" pitchFamily="34" charset="0"/>
              <a:buChar char="•"/>
            </a:pPr>
            <a:r>
              <a:rPr lang="en-US" baseline="0" dirty="0" smtClean="0"/>
              <a:t>Seneca is getting some great new businesses and trying to create new ordinances to better help businesses coming into the town.</a:t>
            </a:r>
          </a:p>
          <a:p>
            <a:pPr marL="175942" indent="-17594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23</a:t>
            </a:fld>
            <a:endParaRPr lang="en-US"/>
          </a:p>
        </p:txBody>
      </p:sp>
    </p:spTree>
    <p:extLst>
      <p:ext uri="{BB962C8B-B14F-4D97-AF65-F5344CB8AC3E}">
        <p14:creationId xmlns:p14="http://schemas.microsoft.com/office/powerpoint/2010/main" val="940930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24</a:t>
            </a:fld>
            <a:endParaRPr lang="en-US"/>
          </a:p>
        </p:txBody>
      </p:sp>
    </p:spTree>
    <p:extLst>
      <p:ext uri="{BB962C8B-B14F-4D97-AF65-F5344CB8AC3E}">
        <p14:creationId xmlns:p14="http://schemas.microsoft.com/office/powerpoint/2010/main" val="2239636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942" indent="-175942">
              <a:buFont typeface="Arial" panose="020B0604020202020204" pitchFamily="34" charset="0"/>
              <a:buChar char="•"/>
            </a:pPr>
            <a:r>
              <a:rPr lang="en-US" dirty="0" smtClean="0"/>
              <a:t>The Blue Ridge Railroad was</a:t>
            </a:r>
            <a:r>
              <a:rPr lang="en-US" baseline="0" dirty="0" smtClean="0"/>
              <a:t> a spark that would eventually lead to the establishment of the City of Seneca.  The railway was chartered in 1852 and construction began in 1854.  By 1861, 24 miles of the railroad from Anderson to Perryville (near current Utica community) had been completed.  The Civil War and other business concerns halted construction of the railroad.  The railroad eventually would be completed to Walhalla, but went no further.</a:t>
            </a:r>
          </a:p>
          <a:p>
            <a:pPr marL="175942" indent="-175942">
              <a:buFont typeface="Arial" panose="020B0604020202020204" pitchFamily="34" charset="0"/>
              <a:buChar char="•"/>
            </a:pPr>
            <a:r>
              <a:rPr lang="en-US" baseline="0" dirty="0" smtClean="0"/>
              <a:t>In 1873 plans were formed for the construction of a railroad from Charlotte to Atlanta called Atlanta and Richmond Air Line Railway.</a:t>
            </a:r>
          </a:p>
          <a:p>
            <a:pPr marL="175942" indent="-175942">
              <a:buFont typeface="Arial" panose="020B0604020202020204"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3</a:t>
            </a:fld>
            <a:endParaRPr lang="en-US"/>
          </a:p>
        </p:txBody>
      </p:sp>
    </p:spTree>
    <p:extLst>
      <p:ext uri="{BB962C8B-B14F-4D97-AF65-F5344CB8AC3E}">
        <p14:creationId xmlns:p14="http://schemas.microsoft.com/office/powerpoint/2010/main" val="36026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942" indent="-175942">
              <a:buFont typeface="Arial" panose="020B0604020202020204" pitchFamily="34" charset="0"/>
              <a:buChar char="•"/>
            </a:pPr>
            <a:r>
              <a:rPr lang="en-US" dirty="0" smtClean="0"/>
              <a:t>The</a:t>
            </a:r>
            <a:r>
              <a:rPr lang="en-US" baseline="0" dirty="0" smtClean="0"/>
              <a:t> site where Seneca City was to be formed was at the junction of the two railroads.  </a:t>
            </a:r>
          </a:p>
          <a:p>
            <a:pPr marL="175942" indent="-175942">
              <a:buFont typeface="Arial" panose="020B0604020202020204" pitchFamily="34" charset="0"/>
              <a:buChar char="•"/>
            </a:pPr>
            <a:r>
              <a:rPr lang="en-US" baseline="0" dirty="0" smtClean="0"/>
              <a:t>Seneca City site was divided into 659 lots of 1 ¼ acres each and 16 surrounding farms of 15 to 20 acres each.  </a:t>
            </a:r>
          </a:p>
          <a:p>
            <a:pPr marL="175942" indent="-175942">
              <a:buFont typeface="Arial" panose="020B0604020202020204" pitchFamily="34" charset="0"/>
              <a:buChar char="•"/>
            </a:pPr>
            <a:r>
              <a:rPr lang="en-US" baseline="0" dirty="0" smtClean="0"/>
              <a:t>To mark the site an iron spike was driven in the middle of the railroad near where it intersects Townville Street.</a:t>
            </a:r>
          </a:p>
          <a:p>
            <a:pPr marL="175942" indent="-175942">
              <a:buFont typeface="Arial" panose="020B0604020202020204" pitchFamily="34" charset="0"/>
              <a:buChar char="•"/>
            </a:pPr>
            <a:r>
              <a:rPr lang="en-US" baseline="0" dirty="0" smtClean="0"/>
              <a:t>Some of the first buyers of lots were John Dumas, M.W. Coleman, Ben Lowery, J.W. Livingston and Alfred Thompson at a lot sale on August 30, 1873</a:t>
            </a:r>
          </a:p>
          <a:p>
            <a:pPr marL="175942" indent="-175942">
              <a:buFont typeface="Arial" panose="020B0604020202020204" pitchFamily="34" charset="0"/>
              <a:buChar char="•"/>
            </a:pPr>
            <a:r>
              <a:rPr lang="en-US" baseline="0" dirty="0" smtClean="0"/>
              <a:t>One month after the sale of lots the Atlanta and Richmond Airline Railroad made its first passenger train run to Seneca City around September 28, 1873</a:t>
            </a:r>
          </a:p>
          <a:p>
            <a:pPr marL="175942" indent="-175942">
              <a:buFont typeface="Arial" panose="020B0604020202020204" pitchFamily="34" charset="0"/>
              <a:buChar char="•"/>
            </a:pPr>
            <a:r>
              <a:rPr lang="en-US" baseline="0" dirty="0" smtClean="0"/>
              <a:t>On March 14, 1874 Seneca City was incorporated.  On February 19, 1908 the charter was changed to the Town of Seneca</a:t>
            </a:r>
          </a:p>
          <a:p>
            <a:pPr marL="175942" indent="-175942">
              <a:buFont typeface="Arial" panose="020B0604020202020204" pitchFamily="34" charset="0"/>
              <a:buChar char="•"/>
            </a:pPr>
            <a:r>
              <a:rPr lang="en-US" baseline="0" dirty="0" smtClean="0"/>
              <a:t>In 1874 Seneca’s incorporated limits were about 1,054 acres roughly 1 1/2  square miles.  Currently Seneca’s limits is close to 8 square miles</a:t>
            </a:r>
          </a:p>
          <a:p>
            <a:pPr marL="175942" indent="-17594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4</a:t>
            </a:fld>
            <a:endParaRPr lang="en-US"/>
          </a:p>
        </p:txBody>
      </p:sp>
    </p:spTree>
    <p:extLst>
      <p:ext uri="{BB962C8B-B14F-4D97-AF65-F5344CB8AC3E}">
        <p14:creationId xmlns:p14="http://schemas.microsoft.com/office/powerpoint/2010/main" val="3362425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building still stands as remnant of Seneca’s railroad history</a:t>
            </a: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5</a:t>
            </a:fld>
            <a:endParaRPr lang="en-US"/>
          </a:p>
        </p:txBody>
      </p:sp>
    </p:spTree>
    <p:extLst>
      <p:ext uri="{BB962C8B-B14F-4D97-AF65-F5344CB8AC3E}">
        <p14:creationId xmlns:p14="http://schemas.microsoft.com/office/powerpoint/2010/main" val="1622879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Seneca’s first depot, with its Tudor-style architecture, was erected soon after the town’s founding </a:t>
            </a:r>
            <a:r>
              <a:rPr lang="en-US" dirty="0"/>
              <a:t> </a:t>
            </a:r>
            <a:r>
              <a:rPr lang="en-US" dirty="0" smtClean="0"/>
              <a:t>by the Atlanta and Richmond Airline Railroad.  </a:t>
            </a:r>
          </a:p>
          <a:p>
            <a:pPr marL="171450" indent="-171450">
              <a:buFont typeface="Arial" panose="020B0604020202020204" pitchFamily="34" charset="0"/>
              <a:buChar char="•"/>
            </a:pPr>
            <a:r>
              <a:rPr lang="en-US" dirty="0" smtClean="0"/>
              <a:t>Soon after the railroad went bankrupt and the line was purchased by the Southern Railway Company in 1894.</a:t>
            </a:r>
          </a:p>
          <a:p>
            <a:pPr marL="171450" indent="-171450">
              <a:buFont typeface="Arial" panose="020B0604020202020204" pitchFamily="34" charset="0"/>
              <a:buChar char="•"/>
            </a:pPr>
            <a:r>
              <a:rPr lang="en-US" dirty="0" smtClean="0"/>
              <a:t>This depot burned down in the early 1900s.</a:t>
            </a: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6</a:t>
            </a:fld>
            <a:endParaRPr lang="en-US"/>
          </a:p>
        </p:txBody>
      </p:sp>
    </p:spTree>
    <p:extLst>
      <p:ext uri="{BB962C8B-B14F-4D97-AF65-F5344CB8AC3E}">
        <p14:creationId xmlns:p14="http://schemas.microsoft.com/office/powerpoint/2010/main" val="4254812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Locals could make a quick trip to Walhalla on the Blue Ridge line or a longer trip to Georgia or North Carolina or Virginia on the Airline /Southern Railroad.</a:t>
            </a:r>
          </a:p>
          <a:p>
            <a:pPr marL="171450" indent="-171450">
              <a:buFont typeface="Arial" panose="020B0604020202020204" pitchFamily="34" charset="0"/>
              <a:buChar char="•"/>
            </a:pPr>
            <a:r>
              <a:rPr lang="en-US" dirty="0" smtClean="0"/>
              <a:t>First diesel train to come through Seneca was in 1941.</a:t>
            </a: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7</a:t>
            </a:fld>
            <a:endParaRPr lang="en-US"/>
          </a:p>
        </p:txBody>
      </p:sp>
    </p:spTree>
    <p:extLst>
      <p:ext uri="{BB962C8B-B14F-4D97-AF65-F5344CB8AC3E}">
        <p14:creationId xmlns:p14="http://schemas.microsoft.com/office/powerpoint/2010/main" val="2434793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942" indent="-175942">
              <a:buFont typeface="Arial" panose="020B0604020202020204" pitchFamily="34" charset="0"/>
              <a:buChar char="•"/>
            </a:pPr>
            <a:r>
              <a:rPr lang="en-US" dirty="0" smtClean="0"/>
              <a:t>Many of the first businesses were established to serve local farmers.  G.W. </a:t>
            </a:r>
            <a:r>
              <a:rPr lang="en-US" dirty="0" err="1" smtClean="0"/>
              <a:t>Gignilliat</a:t>
            </a:r>
            <a:r>
              <a:rPr lang="en-US" baseline="0" dirty="0" smtClean="0"/>
              <a:t>  established the first fertilizer plant in Seneca which was purchased later on by W.P. </a:t>
            </a:r>
            <a:r>
              <a:rPr lang="en-US" baseline="0" dirty="0" err="1" smtClean="0"/>
              <a:t>Nimmons</a:t>
            </a:r>
            <a:r>
              <a:rPr lang="en-US" baseline="0" dirty="0" smtClean="0"/>
              <a:t>.  Local farmers also organized the first oil mill.</a:t>
            </a:r>
          </a:p>
          <a:p>
            <a:pPr marL="175942" indent="-175942">
              <a:buFont typeface="Arial" panose="020B0604020202020204" pitchFamily="34" charset="0"/>
              <a:buChar char="•"/>
            </a:pPr>
            <a:r>
              <a:rPr lang="en-US" baseline="0" dirty="0" smtClean="0"/>
              <a:t>The </a:t>
            </a:r>
            <a:r>
              <a:rPr lang="en-US" baseline="0" dirty="0" err="1" smtClean="0"/>
              <a:t>Keowee</a:t>
            </a:r>
            <a:r>
              <a:rPr lang="en-US" baseline="0" dirty="0" smtClean="0"/>
              <a:t> Hotel served as Seneca City’s first overnight establishment for passengers along the railroad.  It was owned by John C. Cary  and was located near the intersection of Railroad and Townville Streets.</a:t>
            </a: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8</a:t>
            </a:fld>
            <a:endParaRPr lang="en-US"/>
          </a:p>
        </p:txBody>
      </p:sp>
    </p:spTree>
    <p:extLst>
      <p:ext uri="{BB962C8B-B14F-4D97-AF65-F5344CB8AC3E}">
        <p14:creationId xmlns:p14="http://schemas.microsoft.com/office/powerpoint/2010/main" val="837379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Seneca, in its early years, valued libraries.  The first library boasted 350 volumes and was located in a home.  The first librarian was a volunteer.  Eventually the community and patrons agreed to have a paid librarian.  Fees proved inadequate and the women finally grew tired of the service and the books were scattered.  Later, another library was developed by a civic association and later a branch of the Oconee County library was located in Seneca. </a:t>
            </a:r>
          </a:p>
          <a:p>
            <a:endParaRPr lang="en-US" dirty="0"/>
          </a:p>
          <a:p>
            <a:pPr marL="171450" indent="-171450">
              <a:buFont typeface="Arial" panose="020B0604020202020204" pitchFamily="34" charset="0"/>
              <a:buChar char="•"/>
            </a:pPr>
            <a:r>
              <a:rPr lang="en-US" dirty="0" smtClean="0"/>
              <a:t>The</a:t>
            </a:r>
            <a:r>
              <a:rPr lang="en-US" baseline="0" dirty="0" smtClean="0"/>
              <a:t> f</a:t>
            </a:r>
            <a:r>
              <a:rPr lang="en-US" dirty="0" smtClean="0"/>
              <a:t>irst paper in Seneca was the Seneca Free Press </a:t>
            </a:r>
            <a:r>
              <a:rPr lang="en-US" dirty="0"/>
              <a:t> </a:t>
            </a:r>
            <a:r>
              <a:rPr lang="en-US" dirty="0" smtClean="0"/>
              <a:t>and it didn’t last long .Seneca’s next paper was “Farm and Factory” published on a small hand press by Mr. John Phillips.  Eventually it grew and expanded.  After failing health, Mr. Phillips sons took it over and changed its name to the Seneca Journal.</a:t>
            </a:r>
            <a:endParaRPr lang="en-US" dirty="0"/>
          </a:p>
        </p:txBody>
      </p:sp>
      <p:sp>
        <p:nvSpPr>
          <p:cNvPr id="4" name="Slide Number Placeholder 3"/>
          <p:cNvSpPr>
            <a:spLocks noGrp="1"/>
          </p:cNvSpPr>
          <p:nvPr>
            <p:ph type="sldNum" sz="quarter" idx="10"/>
          </p:nvPr>
        </p:nvSpPr>
        <p:spPr/>
        <p:txBody>
          <a:bodyPr/>
          <a:lstStyle/>
          <a:p>
            <a:fld id="{22E523BC-9F04-461D-8358-60352DE54573}" type="slidenum">
              <a:rPr lang="en-US" smtClean="0"/>
              <a:t>9</a:t>
            </a:fld>
            <a:endParaRPr lang="en-US"/>
          </a:p>
        </p:txBody>
      </p:sp>
    </p:spTree>
    <p:extLst>
      <p:ext uri="{BB962C8B-B14F-4D97-AF65-F5344CB8AC3E}">
        <p14:creationId xmlns:p14="http://schemas.microsoft.com/office/powerpoint/2010/main" val="985695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5A9121B7-3D17-4B7A-8622-25C530C80069}" type="datetimeFigureOut">
              <a:rPr lang="en-US" smtClean="0"/>
              <a:t>3/31/2020</a:t>
            </a:fld>
            <a:endParaRPr lang="en-US"/>
          </a:p>
        </p:txBody>
      </p:sp>
      <p:sp>
        <p:nvSpPr>
          <p:cNvPr id="16" name="Slide Number Placeholder 15"/>
          <p:cNvSpPr>
            <a:spLocks noGrp="1"/>
          </p:cNvSpPr>
          <p:nvPr>
            <p:ph type="sldNum" sz="quarter" idx="11"/>
          </p:nvPr>
        </p:nvSpPr>
        <p:spPr/>
        <p:txBody>
          <a:bodyPr/>
          <a:lstStyle/>
          <a:p>
            <a:fld id="{1F07D6DC-B1DE-4345-AC72-B8455D9DE0DA}"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A9121B7-3D17-4B7A-8622-25C530C80069}"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7D6DC-B1DE-4345-AC72-B8455D9DE0D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A9121B7-3D17-4B7A-8622-25C530C80069}"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7D6DC-B1DE-4345-AC72-B8455D9DE0D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5A9121B7-3D17-4B7A-8622-25C530C80069}" type="datetimeFigureOut">
              <a:rPr lang="en-US" smtClean="0"/>
              <a:t>3/31/2020</a:t>
            </a:fld>
            <a:endParaRPr lang="en-US"/>
          </a:p>
        </p:txBody>
      </p:sp>
      <p:sp>
        <p:nvSpPr>
          <p:cNvPr id="15" name="Slide Number Placeholder 14"/>
          <p:cNvSpPr>
            <a:spLocks noGrp="1"/>
          </p:cNvSpPr>
          <p:nvPr>
            <p:ph type="sldNum" sz="quarter" idx="15"/>
          </p:nvPr>
        </p:nvSpPr>
        <p:spPr/>
        <p:txBody>
          <a:bodyPr/>
          <a:lstStyle>
            <a:lvl1pPr algn="ctr">
              <a:defRPr/>
            </a:lvl1pPr>
          </a:lstStyle>
          <a:p>
            <a:fld id="{1F07D6DC-B1DE-4345-AC72-B8455D9DE0DA}"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A9121B7-3D17-4B7A-8622-25C530C80069}"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7D6DC-B1DE-4345-AC72-B8455D9DE0DA}" type="slidenum">
              <a:rPr lang="en-US" smtClean="0"/>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A9121B7-3D17-4B7A-8622-25C530C80069}"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7D6DC-B1DE-4345-AC72-B8455D9DE0DA}"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F07D6DC-B1DE-4345-AC72-B8455D9DE0DA}"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5A9121B7-3D17-4B7A-8622-25C530C80069}" type="datetimeFigureOut">
              <a:rPr lang="en-US" smtClean="0"/>
              <a:t>3/31/2020</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A9121B7-3D17-4B7A-8622-25C530C80069}"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07D6DC-B1DE-4345-AC72-B8455D9DE0DA}"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9121B7-3D17-4B7A-8622-25C530C80069}"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07D6DC-B1DE-4345-AC72-B8455D9DE0D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5A9121B7-3D17-4B7A-8622-25C530C80069}" type="datetimeFigureOut">
              <a:rPr lang="en-US" smtClean="0"/>
              <a:t>3/31/2020</a:t>
            </a:fld>
            <a:endParaRPr lang="en-US"/>
          </a:p>
        </p:txBody>
      </p:sp>
      <p:sp>
        <p:nvSpPr>
          <p:cNvPr id="9" name="Slide Number Placeholder 8"/>
          <p:cNvSpPr>
            <a:spLocks noGrp="1"/>
          </p:cNvSpPr>
          <p:nvPr>
            <p:ph type="sldNum" sz="quarter" idx="15"/>
          </p:nvPr>
        </p:nvSpPr>
        <p:spPr/>
        <p:txBody>
          <a:bodyPr/>
          <a:lstStyle/>
          <a:p>
            <a:fld id="{1F07D6DC-B1DE-4345-AC72-B8455D9DE0DA}"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5A9121B7-3D17-4B7A-8622-25C530C80069}" type="datetimeFigureOut">
              <a:rPr lang="en-US" smtClean="0"/>
              <a:t>3/31/2020</a:t>
            </a:fld>
            <a:endParaRPr lang="en-US"/>
          </a:p>
        </p:txBody>
      </p:sp>
      <p:sp>
        <p:nvSpPr>
          <p:cNvPr id="9" name="Slide Number Placeholder 8"/>
          <p:cNvSpPr>
            <a:spLocks noGrp="1"/>
          </p:cNvSpPr>
          <p:nvPr>
            <p:ph type="sldNum" sz="quarter" idx="11"/>
          </p:nvPr>
        </p:nvSpPr>
        <p:spPr/>
        <p:txBody>
          <a:bodyPr/>
          <a:lstStyle/>
          <a:p>
            <a:fld id="{1F07D6DC-B1DE-4345-AC72-B8455D9DE0DA}"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5A9121B7-3D17-4B7A-8622-25C530C80069}" type="datetimeFigureOut">
              <a:rPr lang="en-US" smtClean="0"/>
              <a:t>3/31/2020</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1F07D6DC-B1DE-4345-AC72-B8455D9DE0DA}" type="slidenum">
              <a:rPr lang="en-US" smtClean="0"/>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Autofit/>
          </a:bodyPr>
          <a:lstStyle/>
          <a:p>
            <a:r>
              <a:rPr lang="en-US" sz="2400" dirty="0" smtClean="0"/>
              <a:t>Jennifer Moss</a:t>
            </a:r>
          </a:p>
          <a:p>
            <a:r>
              <a:rPr lang="en-US" sz="2400" dirty="0" smtClean="0"/>
              <a:t>Assistant Curator/Education Specialist</a:t>
            </a:r>
          </a:p>
          <a:p>
            <a:r>
              <a:rPr lang="en-US" sz="2400" dirty="0" smtClean="0"/>
              <a:t>Oconee History Museum</a:t>
            </a:r>
            <a:endParaRPr lang="en-US" sz="2400" dirty="0"/>
          </a:p>
        </p:txBody>
      </p:sp>
      <p:sp>
        <p:nvSpPr>
          <p:cNvPr id="2" name="Title 1"/>
          <p:cNvSpPr>
            <a:spLocks noGrp="1"/>
          </p:cNvSpPr>
          <p:nvPr>
            <p:ph type="ctrTitle"/>
          </p:nvPr>
        </p:nvSpPr>
        <p:spPr/>
        <p:txBody>
          <a:bodyPr/>
          <a:lstStyle/>
          <a:p>
            <a:r>
              <a:rPr lang="en-US" dirty="0" smtClean="0"/>
              <a:t>History of Seneca, SC</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5486400"/>
            <a:ext cx="3543300" cy="1157478"/>
          </a:xfrm>
          <a:prstGeom prst="rect">
            <a:avLst/>
          </a:prstGeom>
        </p:spPr>
      </p:pic>
    </p:spTree>
    <p:extLst>
      <p:ext uri="{BB962C8B-B14F-4D97-AF65-F5344CB8AC3E}">
        <p14:creationId xmlns:p14="http://schemas.microsoft.com/office/powerpoint/2010/main" val="17575344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Main Street Seneca</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0" y="1676400"/>
            <a:ext cx="7357241" cy="4572000"/>
          </a:xfrm>
        </p:spPr>
      </p:pic>
    </p:spTree>
    <p:extLst>
      <p:ext uri="{BB962C8B-B14F-4D97-AF65-F5344CB8AC3E}">
        <p14:creationId xmlns:p14="http://schemas.microsoft.com/office/powerpoint/2010/main" val="2052411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1524000"/>
            <a:ext cx="7507266" cy="4724400"/>
          </a:xfrm>
        </p:spPr>
      </p:pic>
      <p:sp>
        <p:nvSpPr>
          <p:cNvPr id="3" name="Title 2"/>
          <p:cNvSpPr>
            <a:spLocks noGrp="1"/>
          </p:cNvSpPr>
          <p:nvPr>
            <p:ph type="title"/>
          </p:nvPr>
        </p:nvSpPr>
        <p:spPr/>
        <p:txBody>
          <a:bodyPr/>
          <a:lstStyle/>
          <a:p>
            <a:r>
              <a:rPr lang="en-US" dirty="0" smtClean="0"/>
              <a:t>Main Street</a:t>
            </a:r>
            <a:endParaRPr lang="en-US" dirty="0"/>
          </a:p>
        </p:txBody>
      </p:sp>
    </p:spTree>
    <p:extLst>
      <p:ext uri="{BB962C8B-B14F-4D97-AF65-F5344CB8AC3E}">
        <p14:creationId xmlns:p14="http://schemas.microsoft.com/office/powerpoint/2010/main" val="1946814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0631" y="1447800"/>
            <a:ext cx="7754815" cy="4800600"/>
          </a:xfrm>
        </p:spPr>
      </p:pic>
      <p:sp>
        <p:nvSpPr>
          <p:cNvPr id="3" name="Title 2"/>
          <p:cNvSpPr>
            <a:spLocks noGrp="1"/>
          </p:cNvSpPr>
          <p:nvPr>
            <p:ph type="title"/>
          </p:nvPr>
        </p:nvSpPr>
        <p:spPr/>
        <p:txBody>
          <a:bodyPr/>
          <a:lstStyle/>
          <a:p>
            <a:r>
              <a:rPr lang="en-US" dirty="0" smtClean="0"/>
              <a:t>Main Street</a:t>
            </a:r>
            <a:endParaRPr lang="en-US" dirty="0"/>
          </a:p>
        </p:txBody>
      </p:sp>
    </p:spTree>
    <p:extLst>
      <p:ext uri="{BB962C8B-B14F-4D97-AF65-F5344CB8AC3E}">
        <p14:creationId xmlns:p14="http://schemas.microsoft.com/office/powerpoint/2010/main" val="1847258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7800" y="1447800"/>
            <a:ext cx="6256420" cy="4876800"/>
          </a:xfrm>
        </p:spPr>
      </p:pic>
      <p:sp>
        <p:nvSpPr>
          <p:cNvPr id="3" name="Title 2"/>
          <p:cNvSpPr>
            <a:spLocks noGrp="1"/>
          </p:cNvSpPr>
          <p:nvPr>
            <p:ph type="title"/>
          </p:nvPr>
        </p:nvSpPr>
        <p:spPr/>
        <p:txBody>
          <a:bodyPr/>
          <a:lstStyle/>
          <a:p>
            <a:r>
              <a:rPr lang="en-US" dirty="0" smtClean="0"/>
              <a:t>Ram Cat Alley</a:t>
            </a:r>
            <a:endParaRPr lang="en-US" dirty="0"/>
          </a:p>
        </p:txBody>
      </p:sp>
    </p:spTree>
    <p:extLst>
      <p:ext uri="{BB962C8B-B14F-4D97-AF65-F5344CB8AC3E}">
        <p14:creationId xmlns:p14="http://schemas.microsoft.com/office/powerpoint/2010/main" val="2911525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1447800"/>
            <a:ext cx="4495800" cy="2333263"/>
          </a:xfrm>
        </p:spPr>
      </p:pic>
      <p:sp>
        <p:nvSpPr>
          <p:cNvPr id="3" name="Title 2"/>
          <p:cNvSpPr>
            <a:spLocks noGrp="1"/>
          </p:cNvSpPr>
          <p:nvPr>
            <p:ph type="title"/>
          </p:nvPr>
        </p:nvSpPr>
        <p:spPr/>
        <p:txBody>
          <a:bodyPr/>
          <a:lstStyle/>
          <a:p>
            <a:r>
              <a:rPr lang="en-US" dirty="0" smtClean="0"/>
              <a:t>Norton-Thompson Park</a:t>
            </a: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770044"/>
            <a:ext cx="4096546" cy="2655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60857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6619" y="1600200"/>
            <a:ext cx="7163417" cy="4572000"/>
          </a:xfrm>
        </p:spPr>
      </p:pic>
      <p:sp>
        <p:nvSpPr>
          <p:cNvPr id="3" name="Title 2"/>
          <p:cNvSpPr>
            <a:spLocks noGrp="1"/>
          </p:cNvSpPr>
          <p:nvPr>
            <p:ph type="title"/>
          </p:nvPr>
        </p:nvSpPr>
        <p:spPr/>
        <p:txBody>
          <a:bodyPr/>
          <a:lstStyle/>
          <a:p>
            <a:r>
              <a:rPr lang="en-US" dirty="0" smtClean="0"/>
              <a:t>First Banks</a:t>
            </a:r>
            <a:endParaRPr lang="en-US" dirty="0"/>
          </a:p>
        </p:txBody>
      </p:sp>
    </p:spTree>
    <p:extLst>
      <p:ext uri="{BB962C8B-B14F-4D97-AF65-F5344CB8AC3E}">
        <p14:creationId xmlns:p14="http://schemas.microsoft.com/office/powerpoint/2010/main" val="37405697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37116" y="1447800"/>
            <a:ext cx="7081962" cy="4876800"/>
          </a:xfrm>
        </p:spPr>
      </p:pic>
      <p:sp>
        <p:nvSpPr>
          <p:cNvPr id="3" name="Title 2"/>
          <p:cNvSpPr>
            <a:spLocks noGrp="1"/>
          </p:cNvSpPr>
          <p:nvPr>
            <p:ph type="title"/>
          </p:nvPr>
        </p:nvSpPr>
        <p:spPr/>
        <p:txBody>
          <a:bodyPr/>
          <a:lstStyle/>
          <a:p>
            <a:r>
              <a:rPr lang="en-US" dirty="0" smtClean="0"/>
              <a:t>The Palmetto Hotel</a:t>
            </a:r>
            <a:endParaRPr lang="en-US" dirty="0"/>
          </a:p>
        </p:txBody>
      </p:sp>
    </p:spTree>
    <p:extLst>
      <p:ext uri="{BB962C8B-B14F-4D97-AF65-F5344CB8AC3E}">
        <p14:creationId xmlns:p14="http://schemas.microsoft.com/office/powerpoint/2010/main" val="1466903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Oconee Inn</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0" y="1447800"/>
            <a:ext cx="7339499" cy="4648200"/>
          </a:xfrm>
        </p:spPr>
      </p:pic>
    </p:spTree>
    <p:extLst>
      <p:ext uri="{BB962C8B-B14F-4D97-AF65-F5344CB8AC3E}">
        <p14:creationId xmlns:p14="http://schemas.microsoft.com/office/powerpoint/2010/main" val="4055845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48200" y="2552039"/>
            <a:ext cx="4059253" cy="2743200"/>
          </a:xfrm>
        </p:spPr>
      </p:pic>
      <p:sp>
        <p:nvSpPr>
          <p:cNvPr id="3" name="Title 2"/>
          <p:cNvSpPr>
            <a:spLocks noGrp="1"/>
          </p:cNvSpPr>
          <p:nvPr>
            <p:ph type="title"/>
          </p:nvPr>
        </p:nvSpPr>
        <p:spPr/>
        <p:txBody>
          <a:bodyPr/>
          <a:lstStyle/>
          <a:p>
            <a:r>
              <a:rPr lang="en-US" dirty="0" smtClean="0"/>
              <a:t>Education </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2521642"/>
            <a:ext cx="4114800" cy="2751826"/>
          </a:xfrm>
          <a:prstGeom prst="rect">
            <a:avLst/>
          </a:prstGeom>
        </p:spPr>
      </p:pic>
    </p:spTree>
    <p:extLst>
      <p:ext uri="{BB962C8B-B14F-4D97-AF65-F5344CB8AC3E}">
        <p14:creationId xmlns:p14="http://schemas.microsoft.com/office/powerpoint/2010/main" val="20567884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464593"/>
            <a:ext cx="4080711" cy="2819400"/>
          </a:xfrm>
        </p:spPr>
      </p:pic>
      <p:sp>
        <p:nvSpPr>
          <p:cNvPr id="3" name="Title 2"/>
          <p:cNvSpPr>
            <a:spLocks noGrp="1"/>
          </p:cNvSpPr>
          <p:nvPr>
            <p:ph type="title"/>
          </p:nvPr>
        </p:nvSpPr>
        <p:spPr/>
        <p:txBody>
          <a:bodyPr>
            <a:normAutofit fontScale="90000"/>
          </a:bodyPr>
          <a:lstStyle/>
          <a:p>
            <a:r>
              <a:rPr lang="en-US" dirty="0" smtClean="0"/>
              <a:t>Seneca Institute/Seneca Junior College</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438400"/>
            <a:ext cx="3951287" cy="287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747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6400" y="1600200"/>
            <a:ext cx="6078526" cy="4827970"/>
          </a:xfrm>
        </p:spPr>
      </p:pic>
      <p:sp>
        <p:nvSpPr>
          <p:cNvPr id="3" name="Title 2"/>
          <p:cNvSpPr>
            <a:spLocks noGrp="1"/>
          </p:cNvSpPr>
          <p:nvPr>
            <p:ph type="title"/>
          </p:nvPr>
        </p:nvSpPr>
        <p:spPr/>
        <p:txBody>
          <a:bodyPr/>
          <a:lstStyle/>
          <a:p>
            <a:r>
              <a:rPr lang="en-US" dirty="0" smtClean="0"/>
              <a:t>Before the City of Seneca…</a:t>
            </a:r>
            <a:endParaRPr lang="en-US" dirty="0"/>
          </a:p>
        </p:txBody>
      </p:sp>
    </p:spTree>
    <p:extLst>
      <p:ext uri="{BB962C8B-B14F-4D97-AF65-F5344CB8AC3E}">
        <p14:creationId xmlns:p14="http://schemas.microsoft.com/office/powerpoint/2010/main" val="19713515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Newry</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1447800"/>
            <a:ext cx="6542817" cy="4880298"/>
          </a:xfrm>
        </p:spPr>
      </p:pic>
    </p:spTree>
    <p:extLst>
      <p:ext uri="{BB962C8B-B14F-4D97-AF65-F5344CB8AC3E}">
        <p14:creationId xmlns:p14="http://schemas.microsoft.com/office/powerpoint/2010/main" val="15827146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Utica Mill</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71600" y="1524000"/>
            <a:ext cx="6652727" cy="4724400"/>
          </a:xfrm>
        </p:spPr>
      </p:pic>
    </p:spTree>
    <p:extLst>
      <p:ext uri="{BB962C8B-B14F-4D97-AF65-F5344CB8AC3E}">
        <p14:creationId xmlns:p14="http://schemas.microsoft.com/office/powerpoint/2010/main" val="9806452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Oconee Hospital</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90600" y="1600200"/>
            <a:ext cx="7240982" cy="4648200"/>
          </a:xfrm>
        </p:spPr>
      </p:pic>
    </p:spTree>
    <p:extLst>
      <p:ext uri="{BB962C8B-B14F-4D97-AF65-F5344CB8AC3E}">
        <p14:creationId xmlns:p14="http://schemas.microsoft.com/office/powerpoint/2010/main" val="4505983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Seneca Today</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0044" r="4687"/>
          <a:stretch/>
        </p:blipFill>
        <p:spPr bwMode="auto">
          <a:xfrm>
            <a:off x="685800" y="1905000"/>
            <a:ext cx="7900851"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7797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676400"/>
            <a:ext cx="8229600" cy="2678049"/>
          </a:xfrm>
        </p:spPr>
      </p:pic>
      <p:sp>
        <p:nvSpPr>
          <p:cNvPr id="5" name="TextBox 4"/>
          <p:cNvSpPr txBox="1"/>
          <p:nvPr/>
        </p:nvSpPr>
        <p:spPr>
          <a:xfrm>
            <a:off x="381000" y="4648199"/>
            <a:ext cx="8382000" cy="769441"/>
          </a:xfrm>
          <a:prstGeom prst="rect">
            <a:avLst/>
          </a:prstGeom>
          <a:noFill/>
        </p:spPr>
        <p:txBody>
          <a:bodyPr wrap="square" rtlCol="0">
            <a:spAutoFit/>
          </a:bodyPr>
          <a:lstStyle/>
          <a:p>
            <a:pPr algn="ctr"/>
            <a:r>
              <a:rPr lang="en-US" sz="4400" dirty="0" smtClean="0"/>
              <a:t>www.oconeehistorymuseum.org</a:t>
            </a:r>
            <a:endParaRPr lang="en-US" sz="4400" dirty="0"/>
          </a:p>
        </p:txBody>
      </p:sp>
    </p:spTree>
    <p:extLst>
      <p:ext uri="{BB962C8B-B14F-4D97-AF65-F5344CB8AC3E}">
        <p14:creationId xmlns:p14="http://schemas.microsoft.com/office/powerpoint/2010/main" val="129531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6150" y="1600200"/>
            <a:ext cx="7577938" cy="4724400"/>
          </a:xfrm>
        </p:spPr>
      </p:pic>
      <p:sp>
        <p:nvSpPr>
          <p:cNvPr id="3" name="Title 2"/>
          <p:cNvSpPr>
            <a:spLocks noGrp="1"/>
          </p:cNvSpPr>
          <p:nvPr>
            <p:ph type="title"/>
          </p:nvPr>
        </p:nvSpPr>
        <p:spPr/>
        <p:txBody>
          <a:bodyPr/>
          <a:lstStyle/>
          <a:p>
            <a:r>
              <a:rPr lang="en-US" dirty="0" smtClean="0"/>
              <a:t>The Coming of the Railroad</a:t>
            </a:r>
            <a:endParaRPr lang="en-US" dirty="0"/>
          </a:p>
        </p:txBody>
      </p:sp>
    </p:spTree>
    <p:extLst>
      <p:ext uri="{BB962C8B-B14F-4D97-AF65-F5344CB8AC3E}">
        <p14:creationId xmlns:p14="http://schemas.microsoft.com/office/powerpoint/2010/main" val="1267979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67000" y="1524000"/>
            <a:ext cx="3773424" cy="4960544"/>
          </a:xfrm>
        </p:spPr>
      </p:pic>
      <p:sp>
        <p:nvSpPr>
          <p:cNvPr id="3" name="Title 2"/>
          <p:cNvSpPr>
            <a:spLocks noGrp="1"/>
          </p:cNvSpPr>
          <p:nvPr>
            <p:ph type="title"/>
          </p:nvPr>
        </p:nvSpPr>
        <p:spPr/>
        <p:txBody>
          <a:bodyPr/>
          <a:lstStyle/>
          <a:p>
            <a:r>
              <a:rPr lang="en-US" dirty="0" smtClean="0"/>
              <a:t>The City of Opportunity…</a:t>
            </a:r>
            <a:endParaRPr lang="en-US" dirty="0"/>
          </a:p>
        </p:txBody>
      </p:sp>
    </p:spTree>
    <p:extLst>
      <p:ext uri="{BB962C8B-B14F-4D97-AF65-F5344CB8AC3E}">
        <p14:creationId xmlns:p14="http://schemas.microsoft.com/office/powerpoint/2010/main" val="699241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Freight Depot</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90600" y="1600200"/>
            <a:ext cx="7066751" cy="4495800"/>
          </a:xfrm>
        </p:spPr>
      </p:pic>
    </p:spTree>
    <p:extLst>
      <p:ext uri="{BB962C8B-B14F-4D97-AF65-F5344CB8AC3E}">
        <p14:creationId xmlns:p14="http://schemas.microsoft.com/office/powerpoint/2010/main" val="10027283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199" y="1920240"/>
            <a:ext cx="4015341" cy="3337560"/>
          </a:xfrm>
        </p:spPr>
      </p:pic>
      <p:sp>
        <p:nvSpPr>
          <p:cNvPr id="3" name="Title 2"/>
          <p:cNvSpPr>
            <a:spLocks noGrp="1"/>
          </p:cNvSpPr>
          <p:nvPr>
            <p:ph type="title"/>
          </p:nvPr>
        </p:nvSpPr>
        <p:spPr/>
        <p:txBody>
          <a:bodyPr/>
          <a:lstStyle/>
          <a:p>
            <a:r>
              <a:rPr lang="en-US" dirty="0" smtClean="0"/>
              <a:t>Seneca Passenger Depot</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8276" y="2286000"/>
            <a:ext cx="4260717"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3670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04100" y="1905000"/>
            <a:ext cx="3641324" cy="3505200"/>
          </a:xfrm>
        </p:spPr>
      </p:pic>
      <p:sp>
        <p:nvSpPr>
          <p:cNvPr id="3" name="Title 2"/>
          <p:cNvSpPr>
            <a:spLocks noGrp="1"/>
          </p:cNvSpPr>
          <p:nvPr>
            <p:ph type="title"/>
          </p:nvPr>
        </p:nvSpPr>
        <p:spPr/>
        <p:txBody>
          <a:bodyPr/>
          <a:lstStyle/>
          <a:p>
            <a:r>
              <a:rPr lang="en-US" dirty="0" smtClean="0"/>
              <a:t>Riding The Rails</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717" y="1905000"/>
            <a:ext cx="3460117" cy="3505200"/>
          </a:xfrm>
          <a:prstGeom prst="rect">
            <a:avLst/>
          </a:prstGeom>
        </p:spPr>
      </p:pic>
    </p:spTree>
    <p:extLst>
      <p:ext uri="{BB962C8B-B14F-4D97-AF65-F5344CB8AC3E}">
        <p14:creationId xmlns:p14="http://schemas.microsoft.com/office/powerpoint/2010/main" val="34256956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624242"/>
            <a:ext cx="8229600" cy="4371516"/>
          </a:xfrm>
        </p:spPr>
      </p:pic>
      <p:sp>
        <p:nvSpPr>
          <p:cNvPr id="3" name="Title 2"/>
          <p:cNvSpPr>
            <a:spLocks noGrp="1"/>
          </p:cNvSpPr>
          <p:nvPr>
            <p:ph type="title"/>
          </p:nvPr>
        </p:nvSpPr>
        <p:spPr/>
        <p:txBody>
          <a:bodyPr/>
          <a:lstStyle/>
          <a:p>
            <a:r>
              <a:rPr lang="en-US" dirty="0" smtClean="0"/>
              <a:t>Town Development</a:t>
            </a:r>
            <a:endParaRPr lang="en-US" dirty="0"/>
          </a:p>
        </p:txBody>
      </p:sp>
    </p:spTree>
    <p:extLst>
      <p:ext uri="{BB962C8B-B14F-4D97-AF65-F5344CB8AC3E}">
        <p14:creationId xmlns:p14="http://schemas.microsoft.com/office/powerpoint/2010/main" val="22967663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1096" y="1524000"/>
            <a:ext cx="3901807" cy="4572000"/>
          </a:xfrm>
        </p:spPr>
      </p:pic>
      <p:sp>
        <p:nvSpPr>
          <p:cNvPr id="3" name="Title 2"/>
          <p:cNvSpPr>
            <a:spLocks noGrp="1"/>
          </p:cNvSpPr>
          <p:nvPr>
            <p:ph type="title"/>
          </p:nvPr>
        </p:nvSpPr>
        <p:spPr/>
        <p:txBody>
          <a:bodyPr/>
          <a:lstStyle/>
          <a:p>
            <a:r>
              <a:rPr lang="en-US" dirty="0" smtClean="0"/>
              <a:t>Sanborn Map of Seneca</a:t>
            </a:r>
            <a:endParaRPr lang="en-US" dirty="0"/>
          </a:p>
        </p:txBody>
      </p:sp>
    </p:spTree>
    <p:extLst>
      <p:ext uri="{BB962C8B-B14F-4D97-AF65-F5344CB8AC3E}">
        <p14:creationId xmlns:p14="http://schemas.microsoft.com/office/powerpoint/2010/main" val="29567027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27108</TotalTime>
  <Words>1678</Words>
  <Application>Microsoft Office PowerPoint</Application>
  <PresentationFormat>On-screen Show (4:3)</PresentationFormat>
  <Paragraphs>116</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Paper</vt:lpstr>
      <vt:lpstr>History of Seneca, SC</vt:lpstr>
      <vt:lpstr>Before the City of Seneca…</vt:lpstr>
      <vt:lpstr>The Coming of the Railroad</vt:lpstr>
      <vt:lpstr>The City of Opportunity…</vt:lpstr>
      <vt:lpstr>Freight Depot</vt:lpstr>
      <vt:lpstr>Seneca Passenger Depot</vt:lpstr>
      <vt:lpstr>Riding The Rails</vt:lpstr>
      <vt:lpstr>Town Development</vt:lpstr>
      <vt:lpstr>Sanborn Map of Seneca</vt:lpstr>
      <vt:lpstr>Main Street Seneca</vt:lpstr>
      <vt:lpstr>Main Street</vt:lpstr>
      <vt:lpstr>Main Street</vt:lpstr>
      <vt:lpstr>Ram Cat Alley</vt:lpstr>
      <vt:lpstr>Norton-Thompson Park</vt:lpstr>
      <vt:lpstr>First Banks</vt:lpstr>
      <vt:lpstr>The Palmetto Hotel</vt:lpstr>
      <vt:lpstr>Oconee Inn</vt:lpstr>
      <vt:lpstr>Education </vt:lpstr>
      <vt:lpstr>Seneca Institute/Seneca Junior College</vt:lpstr>
      <vt:lpstr>Newry</vt:lpstr>
      <vt:lpstr>Utica Mill</vt:lpstr>
      <vt:lpstr>Oconee Hospital</vt:lpstr>
      <vt:lpstr>Seneca Today</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the City of Seneca</dc:title>
  <dc:creator>Assistant Curator</dc:creator>
  <cp:lastModifiedBy>Assistant Curator</cp:lastModifiedBy>
  <cp:revision>58</cp:revision>
  <dcterms:created xsi:type="dcterms:W3CDTF">2019-01-09T19:08:19Z</dcterms:created>
  <dcterms:modified xsi:type="dcterms:W3CDTF">2020-03-31T20:24:08Z</dcterms:modified>
</cp:coreProperties>
</file>