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57" r:id="rId3"/>
    <p:sldId id="259" r:id="rId4"/>
    <p:sldId id="258" r:id="rId5"/>
    <p:sldId id="286" r:id="rId6"/>
    <p:sldId id="284" r:id="rId7"/>
    <p:sldId id="260" r:id="rId8"/>
    <p:sldId id="285" r:id="rId9"/>
    <p:sldId id="289" r:id="rId10"/>
    <p:sldId id="287" r:id="rId11"/>
    <p:sldId id="262" r:id="rId12"/>
    <p:sldId id="263" r:id="rId13"/>
    <p:sldId id="290" r:id="rId14"/>
    <p:sldId id="291" r:id="rId15"/>
    <p:sldId id="293" r:id="rId16"/>
    <p:sldId id="292" r:id="rId17"/>
    <p:sldId id="266" r:id="rId18"/>
    <p:sldId id="275" r:id="rId19"/>
    <p:sldId id="268" r:id="rId20"/>
    <p:sldId id="295" r:id="rId21"/>
    <p:sldId id="271" r:id="rId22"/>
    <p:sldId id="272" r:id="rId23"/>
    <p:sldId id="296" r:id="rId24"/>
    <p:sldId id="273" r:id="rId25"/>
    <p:sldId id="278" r:id="rId26"/>
    <p:sldId id="276" r:id="rId27"/>
    <p:sldId id="297" r:id="rId28"/>
    <p:sldId id="277" r:id="rId29"/>
    <p:sldId id="280" r:id="rId30"/>
    <p:sldId id="281" r:id="rId31"/>
    <p:sldId id="282" r:id="rId32"/>
    <p:sldId id="283" r:id="rId33"/>
  </p:sldIdLst>
  <p:sldSz cx="9144000" cy="6858000" type="screen4x3"/>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3862" autoAdjust="0"/>
  </p:normalViewPr>
  <p:slideViewPr>
    <p:cSldViewPr>
      <p:cViewPr varScale="1">
        <p:scale>
          <a:sx n="76" d="100"/>
          <a:sy n="76" d="100"/>
        </p:scale>
        <p:origin x="-1794" y="-10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69424"/>
          </a:xfrm>
          <a:prstGeom prst="rect">
            <a:avLst/>
          </a:prstGeom>
        </p:spPr>
        <p:txBody>
          <a:bodyPr vert="horz" lIns="94229" tIns="47114" rIns="94229" bIns="47114" rtlCol="0"/>
          <a:lstStyle>
            <a:lvl1pPr algn="l">
              <a:defRPr sz="1200"/>
            </a:lvl1pPr>
          </a:lstStyle>
          <a:p>
            <a:endParaRPr lang="en-US"/>
          </a:p>
        </p:txBody>
      </p:sp>
      <p:sp>
        <p:nvSpPr>
          <p:cNvPr id="3" name="Date Placeholder 2"/>
          <p:cNvSpPr>
            <a:spLocks noGrp="1"/>
          </p:cNvSpPr>
          <p:nvPr>
            <p:ph type="dt" idx="1"/>
          </p:nvPr>
        </p:nvSpPr>
        <p:spPr>
          <a:xfrm>
            <a:off x="4023092" y="0"/>
            <a:ext cx="3077739" cy="469424"/>
          </a:xfrm>
          <a:prstGeom prst="rect">
            <a:avLst/>
          </a:prstGeom>
        </p:spPr>
        <p:txBody>
          <a:bodyPr vert="horz" lIns="94229" tIns="47114" rIns="94229" bIns="47114" rtlCol="0"/>
          <a:lstStyle>
            <a:lvl1pPr algn="r">
              <a:defRPr sz="1200"/>
            </a:lvl1pPr>
          </a:lstStyle>
          <a:p>
            <a:fld id="{514A8EFE-9D45-400F-94A5-279FE180AD69}" type="datetimeFigureOut">
              <a:rPr lang="en-US" smtClean="0"/>
              <a:t>9/11/2020</a:t>
            </a:fld>
            <a:endParaRPr lang="en-US"/>
          </a:p>
        </p:txBody>
      </p:sp>
      <p:sp>
        <p:nvSpPr>
          <p:cNvPr id="4" name="Slide Image Placeholder 3"/>
          <p:cNvSpPr>
            <a:spLocks noGrp="1" noRot="1" noChangeAspect="1"/>
          </p:cNvSpPr>
          <p:nvPr>
            <p:ph type="sldImg" idx="2"/>
          </p:nvPr>
        </p:nvSpPr>
        <p:spPr>
          <a:xfrm>
            <a:off x="1204913" y="704850"/>
            <a:ext cx="4692650" cy="3519488"/>
          </a:xfrm>
          <a:prstGeom prst="rect">
            <a:avLst/>
          </a:prstGeom>
          <a:noFill/>
          <a:ln w="12700">
            <a:solidFill>
              <a:prstClr val="black"/>
            </a:solidFill>
          </a:ln>
        </p:spPr>
        <p:txBody>
          <a:bodyPr vert="horz" lIns="94229" tIns="47114" rIns="94229" bIns="47114" rtlCol="0" anchor="ctr"/>
          <a:lstStyle/>
          <a:p>
            <a:endParaRPr lang="en-US"/>
          </a:p>
        </p:txBody>
      </p:sp>
      <p:sp>
        <p:nvSpPr>
          <p:cNvPr id="5" name="Notes Placeholder 4"/>
          <p:cNvSpPr>
            <a:spLocks noGrp="1"/>
          </p:cNvSpPr>
          <p:nvPr>
            <p:ph type="body" sz="quarter" idx="3"/>
          </p:nvPr>
        </p:nvSpPr>
        <p:spPr>
          <a:xfrm>
            <a:off x="710248" y="4459526"/>
            <a:ext cx="5681980" cy="4224814"/>
          </a:xfrm>
          <a:prstGeom prst="rect">
            <a:avLst/>
          </a:prstGeom>
        </p:spPr>
        <p:txBody>
          <a:bodyPr vert="horz" lIns="94229" tIns="47114" rIns="94229" bIns="47114"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917422"/>
            <a:ext cx="3077739" cy="469424"/>
          </a:xfrm>
          <a:prstGeom prst="rect">
            <a:avLst/>
          </a:prstGeom>
        </p:spPr>
        <p:txBody>
          <a:bodyPr vert="horz" lIns="94229" tIns="47114" rIns="94229" bIns="47114" rtlCol="0" anchor="b"/>
          <a:lstStyle>
            <a:lvl1pPr algn="l">
              <a:defRPr sz="1200"/>
            </a:lvl1pPr>
          </a:lstStyle>
          <a:p>
            <a:endParaRPr lang="en-US"/>
          </a:p>
        </p:txBody>
      </p:sp>
      <p:sp>
        <p:nvSpPr>
          <p:cNvPr id="7" name="Slide Number Placeholder 6"/>
          <p:cNvSpPr>
            <a:spLocks noGrp="1"/>
          </p:cNvSpPr>
          <p:nvPr>
            <p:ph type="sldNum" sz="quarter" idx="5"/>
          </p:nvPr>
        </p:nvSpPr>
        <p:spPr>
          <a:xfrm>
            <a:off x="4023092" y="8917422"/>
            <a:ext cx="3077739" cy="469424"/>
          </a:xfrm>
          <a:prstGeom prst="rect">
            <a:avLst/>
          </a:prstGeom>
        </p:spPr>
        <p:txBody>
          <a:bodyPr vert="horz" lIns="94229" tIns="47114" rIns="94229" bIns="47114" rtlCol="0" anchor="b"/>
          <a:lstStyle>
            <a:lvl1pPr algn="r">
              <a:defRPr sz="1200"/>
            </a:lvl1pPr>
          </a:lstStyle>
          <a:p>
            <a:fld id="{A76F27C0-63EC-4D67-9690-570F2BDDC91E}" type="slidenum">
              <a:rPr lang="en-US" smtClean="0"/>
              <a:t>‹#›</a:t>
            </a:fld>
            <a:endParaRPr lang="en-US"/>
          </a:p>
        </p:txBody>
      </p:sp>
    </p:spTree>
    <p:extLst>
      <p:ext uri="{BB962C8B-B14F-4D97-AF65-F5344CB8AC3E}">
        <p14:creationId xmlns:p14="http://schemas.microsoft.com/office/powerpoint/2010/main" val="37675229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a:t>
            </a:fld>
            <a:endParaRPr lang="en-US"/>
          </a:p>
        </p:txBody>
      </p:sp>
    </p:spTree>
    <p:extLst>
      <p:ext uri="{BB962C8B-B14F-4D97-AF65-F5344CB8AC3E}">
        <p14:creationId xmlns:p14="http://schemas.microsoft.com/office/powerpoint/2010/main" val="1047218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Scientific and mechanical advancements also allowed apple growers to meet this new demand, and Oconee apple growers were not afraid to improvise, adapt, and help each other.  Oconee growers immediately saw the advantage of working together to pack, market, and ship their apples.  The newly established Long Creek Apple Marketing Authority quickly erected an apple grading and packing house (shed) in 1952, which utilized professional equipment and trained labor to size, grade, pack, and ship apples throughout the United States.</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10</a:t>
            </a:fld>
            <a:endParaRPr lang="en-US"/>
          </a:p>
        </p:txBody>
      </p:sp>
    </p:spTree>
    <p:extLst>
      <p:ext uri="{BB962C8B-B14F-4D97-AF65-F5344CB8AC3E}">
        <p14:creationId xmlns:p14="http://schemas.microsoft.com/office/powerpoint/2010/main" val="1546454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a:t>
            </a:r>
            <a:r>
              <a:rPr lang="en-US" baseline="0" dirty="0" smtClean="0"/>
              <a:t> the 1960s Oconee’s apple industry was in full swing.  Oconee’s growers, agricultural extension agents, and state politicians were “all in”, projecting record-breaking harvests and incomes for decades to come as Oconee became a leader in South Carolina apple production.</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11</a:t>
            </a:fld>
            <a:endParaRPr lang="en-US"/>
          </a:p>
        </p:txBody>
      </p:sp>
    </p:spTree>
    <p:extLst>
      <p:ext uri="{BB962C8B-B14F-4D97-AF65-F5344CB8AC3E}">
        <p14:creationId xmlns:p14="http://schemas.microsoft.com/office/powerpoint/2010/main" val="13179364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Growers continued</a:t>
            </a:r>
            <a:r>
              <a:rPr lang="en-US" baseline="0" dirty="0" smtClean="0"/>
              <a:t> to adopt the latest technologies and growing practices.</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12</a:t>
            </a:fld>
            <a:endParaRPr lang="en-US"/>
          </a:p>
        </p:txBody>
      </p:sp>
    </p:spTree>
    <p:extLst>
      <p:ext uri="{BB962C8B-B14F-4D97-AF65-F5344CB8AC3E}">
        <p14:creationId xmlns:p14="http://schemas.microsoft.com/office/powerpoint/2010/main" val="5784145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success of Oconee’s apple industry soon outgrew its local labor force.  To meet the need for labor during the apple picking season, many growers began employing migrant labor.  </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13</a:t>
            </a:fld>
            <a:endParaRPr lang="en-US"/>
          </a:p>
        </p:txBody>
      </p:sp>
    </p:spTree>
    <p:extLst>
      <p:ext uri="{BB962C8B-B14F-4D97-AF65-F5344CB8AC3E}">
        <p14:creationId xmlns:p14="http://schemas.microsoft.com/office/powerpoint/2010/main" val="14598128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migrants were of</a:t>
            </a:r>
            <a:r>
              <a:rPr lang="en-US" baseline="0" dirty="0" smtClean="0"/>
              <a:t> Hispanic origin</a:t>
            </a:r>
            <a:r>
              <a:rPr lang="en-US" dirty="0" smtClean="0"/>
              <a:t>, but many were also</a:t>
            </a:r>
            <a:r>
              <a:rPr lang="en-US" baseline="0" dirty="0" smtClean="0"/>
              <a:t> African-American as well.  Migrant labor crew leaders would travel ahead to verify how much migrant labor would be needed for the apple picking season.  Research indicates that there were up to 78 migrant camps across Oconee, Spartanburg, Greenville, Cherokee, and York Counties.  Temporary housing was often provided by the apple growers, and migrants who found the conditions and pay to be good would return season after season.  Apple picking also became generational work for many migrant families.</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14</a:t>
            </a:fld>
            <a:endParaRPr lang="en-US"/>
          </a:p>
        </p:txBody>
      </p:sp>
    </p:spTree>
    <p:extLst>
      <p:ext uri="{BB962C8B-B14F-4D97-AF65-F5344CB8AC3E}">
        <p14:creationId xmlns:p14="http://schemas.microsoft.com/office/powerpoint/2010/main" val="570702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smtClean="0"/>
              <a:t>Oconee</a:t>
            </a:r>
            <a:r>
              <a:rPr lang="en-US" baseline="0" dirty="0" smtClean="0"/>
              <a:t> County’s apple industry, like much of South Carolina’s fruit industries, absolutely depended on this migrant labor force.  Life was difficult for migrant workers and their families.  Childcare and education was necessary for migrant children.  Healthcare was important for workers who often lived in close quarters and performed difficult and dangerous work.  The State government implemented some social programs aimed at supporting migrant workers, but much of the support for migrant families came from local church ministries and community efforts.</a:t>
            </a:r>
            <a:endParaRPr lang="en-US" dirty="0" smtClean="0"/>
          </a:p>
          <a:p>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15</a:t>
            </a:fld>
            <a:endParaRPr lang="en-US"/>
          </a:p>
        </p:txBody>
      </p:sp>
    </p:spTree>
    <p:extLst>
      <p:ext uri="{BB962C8B-B14F-4D97-AF65-F5344CB8AC3E}">
        <p14:creationId xmlns:p14="http://schemas.microsoft.com/office/powerpoint/2010/main" val="3519660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Funding for social</a:t>
            </a:r>
            <a:r>
              <a:rPr lang="en-US" baseline="0" dirty="0" smtClean="0"/>
              <a:t> programs and charities aimed at supporting migrant workers was often threatened by political budget cuts and economic forces.</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16</a:t>
            </a:fld>
            <a:endParaRPr lang="en-US"/>
          </a:p>
        </p:txBody>
      </p:sp>
    </p:spTree>
    <p:extLst>
      <p:ext uri="{BB962C8B-B14F-4D97-AF65-F5344CB8AC3E}">
        <p14:creationId xmlns:p14="http://schemas.microsoft.com/office/powerpoint/2010/main" val="40841207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Oconee’s blossoming apple industry made its mark on local character and culture.  In 1961 Westminster Mayor Cecil Sandifer proposed his idea for the South Carolina Apple Festival in order to promote Oconee County apple growers and good will in the community.</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17</a:t>
            </a:fld>
            <a:endParaRPr lang="en-US"/>
          </a:p>
        </p:txBody>
      </p:sp>
    </p:spTree>
    <p:extLst>
      <p:ext uri="{BB962C8B-B14F-4D97-AF65-F5344CB8AC3E}">
        <p14:creationId xmlns:p14="http://schemas.microsoft.com/office/powerpoint/2010/main" val="310292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18</a:t>
            </a:fld>
            <a:endParaRPr lang="en-US"/>
          </a:p>
        </p:txBody>
      </p:sp>
    </p:spTree>
    <p:extLst>
      <p:ext uri="{BB962C8B-B14F-4D97-AF65-F5344CB8AC3E}">
        <p14:creationId xmlns:p14="http://schemas.microsoft.com/office/powerpoint/2010/main" val="286681457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South</a:t>
            </a:r>
            <a:r>
              <a:rPr lang="en-US" baseline="0" dirty="0" smtClean="0"/>
              <a:t> Carolina Apple Festival events have changed from year to year, although many are now traditions.  Festival events have included Long Creek orchard tours, community barbecues, pageants, golf tournaments, civic luncheons, parades, banquets, rodeos, street vendors, music performances, races, Chattooga River floats, baking contests, and much more.</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19</a:t>
            </a:fld>
            <a:endParaRPr lang="en-US"/>
          </a:p>
        </p:txBody>
      </p:sp>
    </p:spTree>
    <p:extLst>
      <p:ext uri="{BB962C8B-B14F-4D97-AF65-F5344CB8AC3E}">
        <p14:creationId xmlns:p14="http://schemas.microsoft.com/office/powerpoint/2010/main" val="375142889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F27C0-63EC-4D67-9690-570F2BDDC91E}" type="slidenum">
              <a:rPr lang="en-US" smtClean="0"/>
              <a:t>2</a:t>
            </a:fld>
            <a:endParaRPr lang="en-US"/>
          </a:p>
        </p:txBody>
      </p:sp>
    </p:spTree>
    <p:extLst>
      <p:ext uri="{BB962C8B-B14F-4D97-AF65-F5344CB8AC3E}">
        <p14:creationId xmlns:p14="http://schemas.microsoft.com/office/powerpoint/2010/main" val="40963778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year</a:t>
            </a:r>
            <a:r>
              <a:rPr lang="en-US" baseline="0" dirty="0" smtClean="0"/>
              <a:t> Oconee apple growers would award the Apple Grower of the Year.  A annual pageant was also held to name an Apple Queen.</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20</a:t>
            </a:fld>
            <a:endParaRPr lang="en-US"/>
          </a:p>
        </p:txBody>
      </p:sp>
    </p:spTree>
    <p:extLst>
      <p:ext uri="{BB962C8B-B14F-4D97-AF65-F5344CB8AC3E}">
        <p14:creationId xmlns:p14="http://schemas.microsoft.com/office/powerpoint/2010/main" val="28876949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Westminster is the epicenter of the South Carolina Apple Festival, all of Oconee County’s towns supported the festival and the apple industry.</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21</a:t>
            </a:fld>
            <a:endParaRPr lang="en-US"/>
          </a:p>
        </p:txBody>
      </p:sp>
    </p:spTree>
    <p:extLst>
      <p:ext uri="{BB962C8B-B14F-4D97-AF65-F5344CB8AC3E}">
        <p14:creationId xmlns:p14="http://schemas.microsoft.com/office/powerpoint/2010/main" val="466690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By the late 1980s and early 1990s the</a:t>
            </a:r>
            <a:r>
              <a:rPr lang="en-US" baseline="0" dirty="0" smtClean="0"/>
              <a:t> apple industry in Oconee had begun to decline.  Several seasons of freezing weather significantly damaged crops and reduced incomes for growers.  Local growers also began to feel pressure from global producers who could flood the market and cause unsustainable price fluctuations.</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22</a:t>
            </a:fld>
            <a:endParaRPr lang="en-US"/>
          </a:p>
        </p:txBody>
      </p:sp>
    </p:spTree>
    <p:extLst>
      <p:ext uri="{BB962C8B-B14F-4D97-AF65-F5344CB8AC3E}">
        <p14:creationId xmlns:p14="http://schemas.microsoft.com/office/powerpoint/2010/main" val="1998270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F27C0-63EC-4D67-9690-570F2BDDC91E}" type="slidenum">
              <a:rPr lang="en-US" smtClean="0"/>
              <a:t>23</a:t>
            </a:fld>
            <a:endParaRPr lang="en-US"/>
          </a:p>
        </p:txBody>
      </p:sp>
    </p:spTree>
    <p:extLst>
      <p:ext uri="{BB962C8B-B14F-4D97-AF65-F5344CB8AC3E}">
        <p14:creationId xmlns:p14="http://schemas.microsoft.com/office/powerpoint/2010/main" val="118453756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Just as Oconee</a:t>
            </a:r>
            <a:r>
              <a:rPr lang="en-US" baseline="0" dirty="0" smtClean="0"/>
              <a:t> farmers had turned to apples as way to diversify after losing their cotton crops, m</a:t>
            </a:r>
            <a:r>
              <a:rPr lang="en-US" dirty="0" smtClean="0"/>
              <a:t>any apple growers began diversifying</a:t>
            </a:r>
            <a:r>
              <a:rPr lang="en-US" baseline="0" dirty="0" smtClean="0"/>
              <a:t> orchards to include other fruits like peaches, and many began offering other processed and packaged products like cider, jams, jellies, relishes, sauces, candies, and honey at their roadside stands.  This diversification of helped create new sources of revenue, offsetting the financial impact of lost apple harvests.</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24</a:t>
            </a:fld>
            <a:endParaRPr lang="en-US"/>
          </a:p>
        </p:txBody>
      </p:sp>
    </p:spTree>
    <p:extLst>
      <p:ext uri="{BB962C8B-B14F-4D97-AF65-F5344CB8AC3E}">
        <p14:creationId xmlns:p14="http://schemas.microsoft.com/office/powerpoint/2010/main" val="54079606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 growing techniques have</a:t>
            </a:r>
            <a:r>
              <a:rPr lang="en-US" baseline="0" dirty="0" smtClean="0"/>
              <a:t> continued to evolve and change over time, but the risk and difficulty of farming has never diminished.  Subsequent generations of apple growing families were not always attracted to the intense workload and risky business of the apple industry, especially as new job opportunities became available in a more global world.  </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25</a:t>
            </a:fld>
            <a:endParaRPr lang="en-US"/>
          </a:p>
        </p:txBody>
      </p:sp>
    </p:spTree>
    <p:extLst>
      <p:ext uri="{BB962C8B-B14F-4D97-AF65-F5344CB8AC3E}">
        <p14:creationId xmlns:p14="http://schemas.microsoft.com/office/powerpoint/2010/main" val="8945571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Apples are still</a:t>
            </a:r>
            <a:r>
              <a:rPr lang="en-US" baseline="0" dirty="0" smtClean="0"/>
              <a:t> an important part of Oconee County’s agricultural heritage.  Today’s apple growers continue many of the same traditions, but many are embracing the benefits of “</a:t>
            </a:r>
            <a:r>
              <a:rPr lang="en-US" baseline="0" dirty="0" err="1" smtClean="0"/>
              <a:t>agri</a:t>
            </a:r>
            <a:r>
              <a:rPr lang="en-US" baseline="0" dirty="0" smtClean="0"/>
              <a:t>-tourism”.  Many orchards now offer “U-pick” apple picking experiences for visitors.  Many also offer their orchards for rent as wedding venues.  Roadside apple stands continue to dot Oconee’s mountain highways, offering a variety of apples and homemade products for visitors.  </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26</a:t>
            </a:fld>
            <a:endParaRPr lang="en-US"/>
          </a:p>
        </p:txBody>
      </p:sp>
    </p:spTree>
    <p:extLst>
      <p:ext uri="{BB962C8B-B14F-4D97-AF65-F5344CB8AC3E}">
        <p14:creationId xmlns:p14="http://schemas.microsoft.com/office/powerpoint/2010/main" val="8351729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F27C0-63EC-4D67-9690-570F2BDDC91E}" type="slidenum">
              <a:rPr lang="en-US" smtClean="0"/>
              <a:t>27</a:t>
            </a:fld>
            <a:endParaRPr lang="en-US"/>
          </a:p>
        </p:txBody>
      </p:sp>
    </p:spTree>
    <p:extLst>
      <p:ext uri="{BB962C8B-B14F-4D97-AF65-F5344CB8AC3E}">
        <p14:creationId xmlns:p14="http://schemas.microsoft.com/office/powerpoint/2010/main" val="13031541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Polly’s Apple Stand of Long Creek is a great example</a:t>
            </a:r>
            <a:r>
              <a:rPr lang="en-US" baseline="0" dirty="0" smtClean="0"/>
              <a:t> of Oconee’s many family-operated apple orchards and roadside apple stands.</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28</a:t>
            </a:fld>
            <a:endParaRPr lang="en-US"/>
          </a:p>
        </p:txBody>
      </p:sp>
    </p:spTree>
    <p:extLst>
      <p:ext uri="{BB962C8B-B14F-4D97-AF65-F5344CB8AC3E}">
        <p14:creationId xmlns:p14="http://schemas.microsoft.com/office/powerpoint/2010/main" val="15033158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F27C0-63EC-4D67-9690-570F2BDDC91E}" type="slidenum">
              <a:rPr lang="en-US" smtClean="0"/>
              <a:t>29</a:t>
            </a:fld>
            <a:endParaRPr lang="en-US"/>
          </a:p>
        </p:txBody>
      </p:sp>
    </p:spTree>
    <p:extLst>
      <p:ext uri="{BB962C8B-B14F-4D97-AF65-F5344CB8AC3E}">
        <p14:creationId xmlns:p14="http://schemas.microsoft.com/office/powerpoint/2010/main" val="24875519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F27C0-63EC-4D67-9690-570F2BDDC91E}" type="slidenum">
              <a:rPr lang="en-US" smtClean="0"/>
              <a:t>3</a:t>
            </a:fld>
            <a:endParaRPr lang="en-US"/>
          </a:p>
        </p:txBody>
      </p:sp>
    </p:spTree>
    <p:extLst>
      <p:ext uri="{BB962C8B-B14F-4D97-AF65-F5344CB8AC3E}">
        <p14:creationId xmlns:p14="http://schemas.microsoft.com/office/powerpoint/2010/main" val="373218287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F27C0-63EC-4D67-9690-570F2BDDC91E}" type="slidenum">
              <a:rPr lang="en-US" smtClean="0"/>
              <a:t>30</a:t>
            </a:fld>
            <a:endParaRPr lang="en-US"/>
          </a:p>
        </p:txBody>
      </p:sp>
    </p:spTree>
    <p:extLst>
      <p:ext uri="{BB962C8B-B14F-4D97-AF65-F5344CB8AC3E}">
        <p14:creationId xmlns:p14="http://schemas.microsoft.com/office/powerpoint/2010/main" val="5725883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F27C0-63EC-4D67-9690-570F2BDDC91E}" type="slidenum">
              <a:rPr lang="en-US" smtClean="0"/>
              <a:t>31</a:t>
            </a:fld>
            <a:endParaRPr lang="en-US"/>
          </a:p>
        </p:txBody>
      </p:sp>
    </p:spTree>
    <p:extLst>
      <p:ext uri="{BB962C8B-B14F-4D97-AF65-F5344CB8AC3E}">
        <p14:creationId xmlns:p14="http://schemas.microsoft.com/office/powerpoint/2010/main" val="266066856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6F27C0-63EC-4D67-9690-570F2BDDC91E}" type="slidenum">
              <a:rPr lang="en-US" smtClean="0"/>
              <a:t>32</a:t>
            </a:fld>
            <a:endParaRPr lang="en-US"/>
          </a:p>
        </p:txBody>
      </p:sp>
    </p:spTree>
    <p:extLst>
      <p:ext uri="{BB962C8B-B14F-4D97-AF65-F5344CB8AC3E}">
        <p14:creationId xmlns:p14="http://schemas.microsoft.com/office/powerpoint/2010/main" val="2081182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Apples varieties</a:t>
            </a:r>
            <a:r>
              <a:rPr lang="en-US" baseline="0" dirty="0" smtClean="0"/>
              <a:t> proliferated quickly across the United States.  Apples had numerous uses and hardy varieties could be stored throughout the winter.  </a:t>
            </a:r>
            <a:r>
              <a:rPr lang="en-US" dirty="0" smtClean="0"/>
              <a:t>According to pomologist Creighton Lee Calhoun Jr.</a:t>
            </a:r>
            <a:r>
              <a:rPr lang="en-US" baseline="0" dirty="0" smtClean="0"/>
              <a:t>, author of Old Southern Apples, 1800 apple varieties were grown in the Southern United States.  Only 500 remain in existence today.  </a:t>
            </a:r>
          </a:p>
        </p:txBody>
      </p:sp>
      <p:sp>
        <p:nvSpPr>
          <p:cNvPr id="4" name="Slide Number Placeholder 3"/>
          <p:cNvSpPr>
            <a:spLocks noGrp="1"/>
          </p:cNvSpPr>
          <p:nvPr>
            <p:ph type="sldNum" sz="quarter" idx="10"/>
          </p:nvPr>
        </p:nvSpPr>
        <p:spPr/>
        <p:txBody>
          <a:bodyPr/>
          <a:lstStyle/>
          <a:p>
            <a:fld id="{A76F27C0-63EC-4D67-9690-570F2BDDC91E}" type="slidenum">
              <a:rPr lang="en-US" smtClean="0"/>
              <a:t>4</a:t>
            </a:fld>
            <a:endParaRPr lang="en-US"/>
          </a:p>
        </p:txBody>
      </p:sp>
    </p:spTree>
    <p:extLst>
      <p:ext uri="{BB962C8B-B14F-4D97-AF65-F5344CB8AC3E}">
        <p14:creationId xmlns:p14="http://schemas.microsoft.com/office/powerpoint/2010/main" val="3848289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Early</a:t>
            </a:r>
            <a:r>
              <a:rPr lang="en-US" baseline="0" dirty="0" smtClean="0"/>
              <a:t> references to apple growing in Oconee indicate that small orchards were part of many family farms.  Some farmers, like W.T. Bearden, used their small orchards for learning and experimentation, resulting in varieties unique to Oconee.  This article from 194 describes W.T. Bearden’s “Ben Tillman” apple, which is a cross between the “Scott’s Cluster” and the “Shockley” varieties.</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5</a:t>
            </a:fld>
            <a:endParaRPr lang="en-US"/>
          </a:p>
        </p:txBody>
      </p:sp>
    </p:spTree>
    <p:extLst>
      <p:ext uri="{BB962C8B-B14F-4D97-AF65-F5344CB8AC3E}">
        <p14:creationId xmlns:p14="http://schemas.microsoft.com/office/powerpoint/2010/main" val="16961600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2289"/>
            <a:r>
              <a:rPr lang="en-US" dirty="0" smtClean="0"/>
              <a:t>In</a:t>
            </a:r>
            <a:r>
              <a:rPr lang="en-US" baseline="0" dirty="0" smtClean="0"/>
              <a:t> the early 20</a:t>
            </a:r>
            <a:r>
              <a:rPr lang="en-US" baseline="30000" dirty="0" smtClean="0"/>
              <a:t>th</a:t>
            </a:r>
            <a:r>
              <a:rPr lang="en-US" baseline="0" dirty="0" smtClean="0"/>
              <a:t> century, several Oconee farmers began to recognize the potential for huge success with apple growing in Oconee’s northwestern mountains.  Dan (D.E.) Good is credited with being the first “apple grower”.  Certainly he was not the first to grow apples in Oconee, but he was one of the first to dedicate most of his farm to large-scale apple production.  He saw the potential for Oconee farmers to move beyond growing a few trees for personal use to growing large orchards for quantities that could be sold at markets.  Dan Good encouraged his fellow local farmers to set out apple trees, and he enthusiastically shared the secrets to his success.</a:t>
            </a:r>
          </a:p>
          <a:p>
            <a:pPr defTabSz="942289"/>
            <a:endParaRPr lang="en-US" baseline="0" dirty="0" smtClean="0"/>
          </a:p>
          <a:p>
            <a:pPr defTabSz="942289"/>
            <a:r>
              <a:rPr lang="en-US" baseline="0" dirty="0" smtClean="0"/>
              <a:t>Apple growing provided an opportunity to diversify farms, and as the boll weevil decimated cotton crops throughout the 1920s, more and more Oconee farmers turned to their efforts toward apples.  </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6</a:t>
            </a:fld>
            <a:endParaRPr lang="en-US"/>
          </a:p>
        </p:txBody>
      </p:sp>
    </p:spTree>
    <p:extLst>
      <p:ext uri="{BB962C8B-B14F-4D97-AF65-F5344CB8AC3E}">
        <p14:creationId xmlns:p14="http://schemas.microsoft.com/office/powerpoint/2010/main" val="26648432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Oconee apples proved to be attractive in both taste and appearance, making them very marketable in the region.  Reports of desirable income spurred more interest and tempted many farmers into adding orchards to their properties.  In response to so much interest, growers formed the first Oconee Apple Growers Association in the early 1920s.  This group worked to educate and support new and existing apple growers in the County.  By the mid-1920s the scale of apple growing in Oconee was approaching “industry” levels.</a:t>
            </a:r>
          </a:p>
        </p:txBody>
      </p:sp>
      <p:sp>
        <p:nvSpPr>
          <p:cNvPr id="4" name="Slide Number Placeholder 3"/>
          <p:cNvSpPr>
            <a:spLocks noGrp="1"/>
          </p:cNvSpPr>
          <p:nvPr>
            <p:ph type="sldNum" sz="quarter" idx="10"/>
          </p:nvPr>
        </p:nvSpPr>
        <p:spPr/>
        <p:txBody>
          <a:bodyPr/>
          <a:lstStyle/>
          <a:p>
            <a:fld id="{A76F27C0-63EC-4D67-9690-570F2BDDC91E}" type="slidenum">
              <a:rPr lang="en-US" smtClean="0"/>
              <a:t>7</a:t>
            </a:fld>
            <a:endParaRPr lang="en-US"/>
          </a:p>
        </p:txBody>
      </p:sp>
    </p:spTree>
    <p:extLst>
      <p:ext uri="{BB962C8B-B14F-4D97-AF65-F5344CB8AC3E}">
        <p14:creationId xmlns:p14="http://schemas.microsoft.com/office/powerpoint/2010/main" val="1685542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Oconee apples earned early and frequent</a:t>
            </a:r>
            <a:r>
              <a:rPr lang="en-US" baseline="0" dirty="0" smtClean="0"/>
              <a:t> acclaim throughout the state and surrounding areas.  Many times Oconee growers claimed all prizes for apples at the SC State Fair.</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8</a:t>
            </a:fld>
            <a:endParaRPr lang="en-US"/>
          </a:p>
        </p:txBody>
      </p:sp>
    </p:spTree>
    <p:extLst>
      <p:ext uri="{BB962C8B-B14F-4D97-AF65-F5344CB8AC3E}">
        <p14:creationId xmlns:p14="http://schemas.microsoft.com/office/powerpoint/2010/main" val="20388674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Oconee’s apple industry took a backseat</a:t>
            </a:r>
            <a:r>
              <a:rPr lang="en-US" baseline="0" dirty="0" smtClean="0"/>
              <a:t> as Oconee and the nation turned its attention to the fighting abroad during World War 2.  However, many soldiers returned home to family farms and the promise of a successful career growing apples.  Demand for apples exploded during the post-war years as society experienced the Baby Boom, and social programs like the National School Lunch Act worked to fight hunger and poverty by providing access to nutritious fruits and vegetables.  Oconee growers were eager to meet this demand, and they were armed with a secret weapon – Oconee’s unique climate, which allowed apple growers to harvest apples and get them to market 2-4 weeks earlier than other apple producing regions like Washington state.</a:t>
            </a:r>
            <a:endParaRPr lang="en-US" dirty="0"/>
          </a:p>
        </p:txBody>
      </p:sp>
      <p:sp>
        <p:nvSpPr>
          <p:cNvPr id="4" name="Slide Number Placeholder 3"/>
          <p:cNvSpPr>
            <a:spLocks noGrp="1"/>
          </p:cNvSpPr>
          <p:nvPr>
            <p:ph type="sldNum" sz="quarter" idx="10"/>
          </p:nvPr>
        </p:nvSpPr>
        <p:spPr/>
        <p:txBody>
          <a:bodyPr/>
          <a:lstStyle/>
          <a:p>
            <a:fld id="{A76F27C0-63EC-4D67-9690-570F2BDDC91E}" type="slidenum">
              <a:rPr lang="en-US" smtClean="0"/>
              <a:t>9</a:t>
            </a:fld>
            <a:endParaRPr lang="en-US"/>
          </a:p>
        </p:txBody>
      </p:sp>
    </p:spTree>
    <p:extLst>
      <p:ext uri="{BB962C8B-B14F-4D97-AF65-F5344CB8AC3E}">
        <p14:creationId xmlns:p14="http://schemas.microsoft.com/office/powerpoint/2010/main" val="19962120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DFB0887-0AEC-4D80-B43D-DF9909D6582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14269467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FB0887-0AEC-4D80-B43D-DF9909D6582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2158723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FB0887-0AEC-4D80-B43D-DF9909D6582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24950054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DFB0887-0AEC-4D80-B43D-DF9909D6582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4731602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DFB0887-0AEC-4D80-B43D-DF9909D65820}" type="datetimeFigureOut">
              <a:rPr lang="en-US" smtClean="0"/>
              <a:t>9/11/2020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3200642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DFB0887-0AEC-4D80-B43D-DF9909D65820}"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10867327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DFB0887-0AEC-4D80-B43D-DF9909D65820}" type="datetimeFigureOut">
              <a:rPr lang="en-US" smtClean="0"/>
              <a:t>9/11/2020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9960483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DFB0887-0AEC-4D80-B43D-DF9909D65820}" type="datetimeFigureOut">
              <a:rPr lang="en-US" smtClean="0"/>
              <a:t>9/11/2020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36554975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DFB0887-0AEC-4D80-B43D-DF9909D65820}" type="datetimeFigureOut">
              <a:rPr lang="en-US" smtClean="0"/>
              <a:t>9/11/2020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40445687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FB0887-0AEC-4D80-B43D-DF9909D65820}"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421146079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DFB0887-0AEC-4D80-B43D-DF9909D65820}" type="datetimeFigureOut">
              <a:rPr lang="en-US" smtClean="0"/>
              <a:t>9/11/2020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1B556A-35FD-48B0-8AD3-318D55295D81}" type="slidenum">
              <a:rPr lang="en-US" smtClean="0"/>
              <a:t>‹#›</a:t>
            </a:fld>
            <a:endParaRPr lang="en-US"/>
          </a:p>
        </p:txBody>
      </p:sp>
    </p:spTree>
    <p:extLst>
      <p:ext uri="{BB962C8B-B14F-4D97-AF65-F5344CB8AC3E}">
        <p14:creationId xmlns:p14="http://schemas.microsoft.com/office/powerpoint/2010/main" val="10442296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0000"/>
            <a:lum/>
          </a:blip>
          <a:srcRect/>
          <a:tile tx="0" ty="0" sx="100000" sy="100000" flip="none" algn="tl"/>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DFB0887-0AEC-4D80-B43D-DF9909D65820}" type="datetimeFigureOut">
              <a:rPr lang="en-US" smtClean="0"/>
              <a:t>9/11/2020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1B556A-35FD-48B0-8AD3-318D55295D81}" type="slidenum">
              <a:rPr lang="en-US" smtClean="0"/>
              <a:t>‹#›</a:t>
            </a:fld>
            <a:endParaRPr lang="en-US"/>
          </a:p>
        </p:txBody>
      </p:sp>
    </p:spTree>
    <p:extLst>
      <p:ext uri="{BB962C8B-B14F-4D97-AF65-F5344CB8AC3E}">
        <p14:creationId xmlns:p14="http://schemas.microsoft.com/office/powerpoint/2010/main" val="30166756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6.xml"/><Relationship Id="rId1" Type="http://schemas.openxmlformats.org/officeDocument/2006/relationships/slideLayout" Target="../slideLayouts/slideLayout6.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27.jpeg"/></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openxmlformats.org/officeDocument/2006/relationships/image" Target="../media/image37.png"/></Relationships>
</file>

<file path=ppt/slides/_rels/slide24.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28.xml"/><Relationship Id="rId1" Type="http://schemas.openxmlformats.org/officeDocument/2006/relationships/slideLayout" Target="../slideLayouts/slideLayout5.xml"/><Relationship Id="rId4" Type="http://schemas.openxmlformats.org/officeDocument/2006/relationships/image" Target="../media/image46.jpg"/></Relationships>
</file>

<file path=ppt/slides/_rels/slide2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29.xml"/><Relationship Id="rId1" Type="http://schemas.openxmlformats.org/officeDocument/2006/relationships/slideLayout" Target="../slideLayouts/slideLayout5.xml"/><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30.xml"/><Relationship Id="rId1" Type="http://schemas.openxmlformats.org/officeDocument/2006/relationships/slideLayout" Target="../slideLayouts/slideLayout5.xml"/><Relationship Id="rId4" Type="http://schemas.openxmlformats.org/officeDocument/2006/relationships/image" Target="../media/image50.jpg"/></Relationships>
</file>

<file path=ppt/slides/_rels/slide3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31.xml"/><Relationship Id="rId1" Type="http://schemas.openxmlformats.org/officeDocument/2006/relationships/slideLayout" Target="../slideLayouts/slideLayout5.xml"/><Relationship Id="rId4" Type="http://schemas.openxmlformats.org/officeDocument/2006/relationships/image" Target="../media/image52.jp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0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p:txBody>
          <a:bodyPr>
            <a:noAutofit/>
          </a:bodyPr>
          <a:lstStyle/>
          <a:p>
            <a:r>
              <a:rPr lang="en-US" sz="6000" dirty="0">
                <a:solidFill>
                  <a:srgbClr val="C00000"/>
                </a:solidFill>
                <a:latin typeface="Horndon Becker Initials" panose="000000000000000000F9" pitchFamily="2" charset="0"/>
              </a:rPr>
              <a:t>e</a:t>
            </a:r>
            <a:r>
              <a:rPr lang="en-US" sz="6000" dirty="0" smtClean="0">
                <a:solidFill>
                  <a:srgbClr val="C00000"/>
                </a:solidFill>
                <a:latin typeface="Horndon Becker Initials" panose="000000000000000000F9" pitchFamily="2" charset="0"/>
              </a:rPr>
              <a:t>dible </a:t>
            </a:r>
            <a:r>
              <a:rPr lang="en-US" sz="6000" dirty="0">
                <a:solidFill>
                  <a:srgbClr val="C00000"/>
                </a:solidFill>
                <a:latin typeface="Horndon Becker Initials" panose="000000000000000000F9" pitchFamily="2" charset="0"/>
              </a:rPr>
              <a:t>h</a:t>
            </a:r>
            <a:r>
              <a:rPr lang="en-US" sz="6000" dirty="0" smtClean="0">
                <a:solidFill>
                  <a:srgbClr val="C00000"/>
                </a:solidFill>
                <a:latin typeface="Horndon Becker Initials" panose="000000000000000000F9" pitchFamily="2" charset="0"/>
              </a:rPr>
              <a:t>istory</a:t>
            </a:r>
            <a:br>
              <a:rPr lang="en-US" sz="6000" dirty="0" smtClean="0">
                <a:solidFill>
                  <a:srgbClr val="C00000"/>
                </a:solidFill>
                <a:latin typeface="Horndon Becker Initials" panose="000000000000000000F9" pitchFamily="2" charset="0"/>
              </a:rPr>
            </a:br>
            <a:r>
              <a:rPr lang="en-US" i="1" dirty="0">
                <a:solidFill>
                  <a:srgbClr val="C00000"/>
                </a:solidFill>
                <a:latin typeface="Horndon Becker Initials" panose="000000000000000000F9" pitchFamily="2" charset="0"/>
              </a:rPr>
              <a:t>a</a:t>
            </a:r>
            <a:r>
              <a:rPr lang="en-US" i="1" dirty="0" smtClean="0">
                <a:solidFill>
                  <a:srgbClr val="C00000"/>
                </a:solidFill>
                <a:latin typeface="Horndon Becker Initials" panose="000000000000000000F9" pitchFamily="2" charset="0"/>
              </a:rPr>
              <a:t>pples in </a:t>
            </a:r>
            <a:r>
              <a:rPr lang="en-US" i="1" dirty="0" err="1" smtClean="0">
                <a:solidFill>
                  <a:srgbClr val="C00000"/>
                </a:solidFill>
                <a:latin typeface="Horndon Becker Initials" panose="000000000000000000F9" pitchFamily="2" charset="0"/>
              </a:rPr>
              <a:t>oconee</a:t>
            </a:r>
            <a:endParaRPr lang="en-US" sz="6000" i="1" dirty="0">
              <a:solidFill>
                <a:srgbClr val="C00000"/>
              </a:solidFill>
              <a:latin typeface="Horndon Becker Initials" panose="000000000000000000F9" pitchFamily="2" charset="0"/>
            </a:endParaRPr>
          </a:p>
        </p:txBody>
      </p:sp>
      <p:sp>
        <p:nvSpPr>
          <p:cNvPr id="3" name="Subtitle 2"/>
          <p:cNvSpPr>
            <a:spLocks noGrp="1"/>
          </p:cNvSpPr>
          <p:nvPr>
            <p:ph type="subTitle" idx="1"/>
          </p:nvPr>
        </p:nvSpPr>
        <p:spPr/>
        <p:txBody>
          <a:bodyPr>
            <a:noAutofit/>
          </a:bodyPr>
          <a:lstStyle/>
          <a:p>
            <a:r>
              <a:rPr lang="en-US" sz="3600" b="1" dirty="0" smtClean="0">
                <a:solidFill>
                  <a:schemeClr val="tx1"/>
                </a:solidFill>
                <a:latin typeface="AR JULIAN" panose="02000000000000000000" pitchFamily="2" charset="0"/>
              </a:rPr>
              <a:t>Leslie </a:t>
            </a:r>
            <a:r>
              <a:rPr lang="en-US" sz="3600" b="1" dirty="0" err="1" smtClean="0">
                <a:solidFill>
                  <a:schemeClr val="tx1"/>
                </a:solidFill>
                <a:latin typeface="AR JULIAN" panose="02000000000000000000" pitchFamily="2" charset="0"/>
              </a:rPr>
              <a:t>Hagerty</a:t>
            </a:r>
            <a:endParaRPr lang="en-US" sz="3600" b="1" dirty="0" smtClean="0">
              <a:solidFill>
                <a:schemeClr val="tx1"/>
              </a:solidFill>
              <a:latin typeface="AR JULIAN" panose="02000000000000000000" pitchFamily="2" charset="0"/>
            </a:endParaRPr>
          </a:p>
          <a:p>
            <a:r>
              <a:rPr lang="en-US" sz="2800" b="1" i="1" dirty="0" smtClean="0">
                <a:solidFill>
                  <a:schemeClr val="tx1"/>
                </a:solidFill>
                <a:latin typeface="AR JULIAN" panose="02000000000000000000" pitchFamily="2" charset="0"/>
              </a:rPr>
              <a:t>Director/Curator</a:t>
            </a:r>
          </a:p>
          <a:p>
            <a:r>
              <a:rPr lang="en-US" sz="2800" b="1" i="1" dirty="0" smtClean="0">
                <a:solidFill>
                  <a:schemeClr val="tx1"/>
                </a:solidFill>
                <a:latin typeface="AR JULIAN" panose="02000000000000000000" pitchFamily="2" charset="0"/>
              </a:rPr>
              <a:t>Oconee History Museum</a:t>
            </a: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162800" y="5290026"/>
            <a:ext cx="1876425" cy="1453673"/>
          </a:xfrm>
          <a:prstGeom prst="rect">
            <a:avLst/>
          </a:prstGeom>
        </p:spPr>
      </p:pic>
    </p:spTree>
    <p:extLst>
      <p:ext uri="{BB962C8B-B14F-4D97-AF65-F5344CB8AC3E}">
        <p14:creationId xmlns:p14="http://schemas.microsoft.com/office/powerpoint/2010/main" val="24762853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Horndon Becker Initials" panose="000000000000000000F9" pitchFamily="2" charset="0"/>
              </a:rPr>
              <a:t>i</a:t>
            </a:r>
            <a:r>
              <a:rPr lang="en-US" dirty="0" smtClean="0">
                <a:solidFill>
                  <a:schemeClr val="accent3">
                    <a:lumMod val="75000"/>
                  </a:schemeClr>
                </a:solidFill>
                <a:latin typeface="Horndon Becker Initials" panose="000000000000000000F9" pitchFamily="2" charset="0"/>
              </a:rPr>
              <a:t>nnovative cooperation</a:t>
            </a:r>
            <a:endParaRPr lang="en-US" dirty="0">
              <a:solidFill>
                <a:schemeClr val="accent3">
                  <a:lumMod val="75000"/>
                </a:schemeClr>
              </a:solidFill>
              <a:latin typeface="Horndon Becker Initials" panose="000000000000000000F9" pitchFamily="2" charset="0"/>
            </a:endParaRPr>
          </a:p>
        </p:txBody>
      </p:sp>
      <p:pic>
        <p:nvPicPr>
          <p:cNvPr id="4" name="image3.png"/>
          <p:cNvPicPr>
            <a:picLocks noGrp="1" noChangeAspect="1"/>
          </p:cNvPicPr>
          <p:nvPr>
            <p:ph idx="1"/>
          </p:nvPr>
        </p:nvPicPr>
        <p:blipFill rotWithShape="1">
          <a:blip r:embed="rId3" cstate="print"/>
          <a:srcRect t="35062" b="33716"/>
          <a:stretch/>
        </p:blipFill>
        <p:spPr bwMode="auto">
          <a:xfrm>
            <a:off x="4114800" y="2819400"/>
            <a:ext cx="4762038" cy="3671025"/>
          </a:xfrm>
          <a:prstGeom prst="rect">
            <a:avLst/>
          </a:prstGeom>
          <a:ln>
            <a:noFill/>
          </a:ln>
          <a:extLst>
            <a:ext uri="{53640926-AAD7-44D8-BBD7-CCE9431645EC}">
              <a14:shadowObscured xmlns:a14="http://schemas.microsoft.com/office/drawing/2010/main"/>
            </a:ext>
          </a:extLst>
        </p:spPr>
      </p:pic>
      <p:pic>
        <p:nvPicPr>
          <p:cNvPr id="6" name="image3.png"/>
          <p:cNvPicPr>
            <a:picLocks noChangeAspect="1"/>
          </p:cNvPicPr>
          <p:nvPr/>
        </p:nvPicPr>
        <p:blipFill rotWithShape="1">
          <a:blip r:embed="rId4" cstate="print"/>
          <a:srcRect b="81525"/>
          <a:stretch/>
        </p:blipFill>
        <p:spPr bwMode="auto">
          <a:xfrm>
            <a:off x="276616" y="1447800"/>
            <a:ext cx="4900688" cy="18288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52806203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Horndon Becker Initials" panose="000000000000000000F9" pitchFamily="2" charset="0"/>
              </a:rPr>
              <a:t>success</a:t>
            </a:r>
            <a:endParaRPr lang="en-US" dirty="0">
              <a:solidFill>
                <a:srgbClr val="C00000"/>
              </a:solidFill>
              <a:latin typeface="Horndon Becker Initials" panose="000000000000000000F9" pitchFamily="2"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8296" r="4994" b="4979"/>
          <a:stretch/>
        </p:blipFill>
        <p:spPr>
          <a:xfrm>
            <a:off x="457200" y="1295400"/>
            <a:ext cx="3657600" cy="5167802"/>
          </a:xfrm>
        </p:spPr>
      </p:pic>
      <p:pic>
        <p:nvPicPr>
          <p:cNvPr id="5" name="Content Placeholder 5"/>
          <p:cNvPicPr>
            <a:picLocks noChangeAspect="1"/>
          </p:cNvPicPr>
          <p:nvPr/>
        </p:nvPicPr>
        <p:blipFill rotWithShape="1">
          <a:blip r:embed="rId4" cstate="print">
            <a:extLst>
              <a:ext uri="{28A0092B-C50C-407E-A947-70E740481C1C}">
                <a14:useLocalDpi xmlns:a14="http://schemas.microsoft.com/office/drawing/2010/main" val="0"/>
              </a:ext>
            </a:extLst>
          </a:blip>
          <a:srcRect l="14458" r="7843" b="7342"/>
          <a:stretch/>
        </p:blipFill>
        <p:spPr>
          <a:xfrm>
            <a:off x="4953000" y="1371600"/>
            <a:ext cx="3238174" cy="4979466"/>
          </a:xfrm>
          <a:prstGeom prst="rect">
            <a:avLst/>
          </a:prstGeom>
        </p:spPr>
      </p:pic>
    </p:spTree>
    <p:extLst>
      <p:ext uri="{BB962C8B-B14F-4D97-AF65-F5344CB8AC3E}">
        <p14:creationId xmlns:p14="http://schemas.microsoft.com/office/powerpoint/2010/main" val="107582998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23133"/>
          <a:stretch/>
        </p:blipFill>
        <p:spPr>
          <a:xfrm>
            <a:off x="1676400" y="228600"/>
            <a:ext cx="6227043" cy="6172200"/>
          </a:xfrm>
        </p:spPr>
      </p:pic>
    </p:spTree>
    <p:extLst>
      <p:ext uri="{BB962C8B-B14F-4D97-AF65-F5344CB8AC3E}">
        <p14:creationId xmlns:p14="http://schemas.microsoft.com/office/powerpoint/2010/main" val="16496468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latin typeface="Horndon Becker Initials" panose="000000000000000000F9" pitchFamily="2" charset="0"/>
              </a:rPr>
              <a:t>migrant labor</a:t>
            </a:r>
            <a:endParaRPr lang="en-US" dirty="0">
              <a:solidFill>
                <a:schemeClr val="accent3">
                  <a:lumMod val="75000"/>
                </a:schemeClr>
              </a:solidFill>
              <a:latin typeface="Horndon Becker Initials" panose="000000000000000000F9" pitchFamily="2" charset="0"/>
            </a:endParaRPr>
          </a:p>
        </p:txBody>
      </p:sp>
      <p:pic>
        <p:nvPicPr>
          <p:cNvPr id="4" name="image3.png"/>
          <p:cNvPicPr>
            <a:picLocks noGrp="1" noChangeAspect="1"/>
          </p:cNvPicPr>
          <p:nvPr>
            <p:ph idx="1"/>
          </p:nvPr>
        </p:nvPicPr>
        <p:blipFill rotWithShape="1">
          <a:blip r:embed="rId3" cstate="print"/>
          <a:srcRect b="37631"/>
          <a:stretch/>
        </p:blipFill>
        <p:spPr bwMode="auto">
          <a:xfrm>
            <a:off x="914400" y="1280207"/>
            <a:ext cx="3805304" cy="5144005"/>
          </a:xfrm>
          <a:prstGeom prst="rect">
            <a:avLst/>
          </a:prstGeom>
          <a:ln>
            <a:noFill/>
          </a:ln>
          <a:extLst>
            <a:ext uri="{53640926-AAD7-44D8-BBD7-CCE9431645EC}">
              <a14:shadowObscured xmlns:a14="http://schemas.microsoft.com/office/drawing/2010/main"/>
            </a:ext>
          </a:extLst>
        </p:spPr>
      </p:pic>
      <p:pic>
        <p:nvPicPr>
          <p:cNvPr id="5" name="image3.png"/>
          <p:cNvPicPr>
            <a:picLocks noChangeAspect="1"/>
          </p:cNvPicPr>
          <p:nvPr/>
        </p:nvPicPr>
        <p:blipFill>
          <a:blip r:embed="rId4" cstate="print"/>
          <a:stretch>
            <a:fillRect/>
          </a:stretch>
        </p:blipFill>
        <p:spPr>
          <a:xfrm>
            <a:off x="5257800" y="1298280"/>
            <a:ext cx="2895600" cy="5092995"/>
          </a:xfrm>
          <a:prstGeom prst="rect">
            <a:avLst/>
          </a:prstGeom>
        </p:spPr>
      </p:pic>
    </p:spTree>
    <p:extLst>
      <p:ext uri="{BB962C8B-B14F-4D97-AF65-F5344CB8AC3E}">
        <p14:creationId xmlns:p14="http://schemas.microsoft.com/office/powerpoint/2010/main" val="40133433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png"/>
          <p:cNvPicPr>
            <a:picLocks noChangeAspect="1"/>
          </p:cNvPicPr>
          <p:nvPr/>
        </p:nvPicPr>
        <p:blipFill rotWithShape="1">
          <a:blip r:embed="rId3" cstate="print"/>
          <a:srcRect b="38668"/>
          <a:stretch/>
        </p:blipFill>
        <p:spPr bwMode="auto">
          <a:xfrm>
            <a:off x="2133600" y="228600"/>
            <a:ext cx="5181600" cy="637679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96405715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png"/>
          <p:cNvPicPr>
            <a:picLocks noChangeAspect="1"/>
          </p:cNvPicPr>
          <p:nvPr/>
        </p:nvPicPr>
        <p:blipFill rotWithShape="1">
          <a:blip r:embed="rId3" cstate="print"/>
          <a:srcRect b="32207"/>
          <a:stretch/>
        </p:blipFill>
        <p:spPr bwMode="auto">
          <a:xfrm>
            <a:off x="2057400" y="304800"/>
            <a:ext cx="5257800" cy="6159607"/>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52419177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2.png"/>
          <p:cNvPicPr>
            <a:picLocks noChangeAspect="1"/>
          </p:cNvPicPr>
          <p:nvPr/>
        </p:nvPicPr>
        <p:blipFill>
          <a:blip r:embed="rId3" cstate="print"/>
          <a:stretch>
            <a:fillRect/>
          </a:stretch>
        </p:blipFill>
        <p:spPr>
          <a:xfrm>
            <a:off x="408140" y="469726"/>
            <a:ext cx="8092927" cy="3657600"/>
          </a:xfrm>
          <a:prstGeom prst="rect">
            <a:avLst/>
          </a:prstGeom>
        </p:spPr>
      </p:pic>
      <p:pic>
        <p:nvPicPr>
          <p:cNvPr id="5" name="image2.png"/>
          <p:cNvPicPr/>
          <p:nvPr/>
        </p:nvPicPr>
        <p:blipFill rotWithShape="1">
          <a:blip r:embed="rId4" cstate="print"/>
          <a:srcRect b="63833"/>
          <a:stretch/>
        </p:blipFill>
        <p:spPr>
          <a:xfrm>
            <a:off x="1066800" y="4267200"/>
            <a:ext cx="5405755" cy="855945"/>
          </a:xfrm>
          <a:prstGeom prst="rect">
            <a:avLst/>
          </a:prstGeom>
        </p:spPr>
      </p:pic>
      <p:pic>
        <p:nvPicPr>
          <p:cNvPr id="6" name="image2.png"/>
          <p:cNvPicPr/>
          <p:nvPr/>
        </p:nvPicPr>
        <p:blipFill rotWithShape="1">
          <a:blip r:embed="rId5" cstate="print"/>
          <a:srcRect b="74216"/>
          <a:stretch/>
        </p:blipFill>
        <p:spPr bwMode="auto">
          <a:xfrm>
            <a:off x="3929702" y="5410200"/>
            <a:ext cx="4571365" cy="1176655"/>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2690113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rgbClr val="C00000"/>
                </a:solidFill>
                <a:latin typeface="Horndon Becker Initials" panose="000000000000000000F9" pitchFamily="2" charset="0"/>
              </a:rPr>
              <a:t>the fruits of labor: apple festival</a:t>
            </a:r>
            <a:endParaRPr lang="en-US" dirty="0">
              <a:solidFill>
                <a:srgbClr val="C00000"/>
              </a:solidFill>
              <a:latin typeface="Horndon Becker Initials" panose="000000000000000000F9" pitchFamily="2" charset="0"/>
            </a:endParaRPr>
          </a:p>
        </p:txBody>
      </p:sp>
      <p:sp>
        <p:nvSpPr>
          <p:cNvPr id="8" name="Content Placeholder 7"/>
          <p:cNvSpPr>
            <a:spLocks noGrp="1"/>
          </p:cNvSpPr>
          <p:nvPr>
            <p:ph sz="half" idx="1"/>
          </p:nvPr>
        </p:nvSpPr>
        <p:spPr/>
        <p:txBody>
          <a:bodyPr/>
          <a:lstStyle/>
          <a:p>
            <a:r>
              <a:rPr lang="en-US" dirty="0" smtClean="0"/>
              <a:t>Cecil </a:t>
            </a:r>
            <a:r>
              <a:rPr lang="en-US" dirty="0" err="1" smtClean="0"/>
              <a:t>Sandifer</a:t>
            </a:r>
            <a:r>
              <a:rPr lang="en-US" dirty="0" smtClean="0"/>
              <a:t>, then mayor, proposed the idea in 1961.</a:t>
            </a:r>
          </a:p>
          <a:p>
            <a:r>
              <a:rPr lang="en-US" dirty="0" smtClean="0"/>
              <a:t>Idea was to promote good will and Oconee County apple growers.</a:t>
            </a:r>
            <a:endParaRPr lang="en-US" dirty="0"/>
          </a:p>
        </p:txBody>
      </p:sp>
      <p:pic>
        <p:nvPicPr>
          <p:cNvPr id="10" name="Content Placeholder 9"/>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912621" y="1600200"/>
            <a:ext cx="3509758" cy="4525963"/>
          </a:xfrm>
        </p:spPr>
      </p:pic>
    </p:spTree>
    <p:extLst>
      <p:ext uri="{BB962C8B-B14F-4D97-AF65-F5344CB8AC3E}">
        <p14:creationId xmlns:p14="http://schemas.microsoft.com/office/powerpoint/2010/main" val="3829871197"/>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667000" y="381000"/>
            <a:ext cx="3509758" cy="4525963"/>
          </a:xfrm>
        </p:spPr>
      </p:pic>
      <p:pic>
        <p:nvPicPr>
          <p:cNvPr id="6" name="Content Placeholder 5"/>
          <p:cNvPicPr>
            <a:picLocks noGrp="1" noChangeAspect="1"/>
          </p:cNvPicPr>
          <p:nvPr>
            <p:ph sz="half" idx="2"/>
          </p:nvPr>
        </p:nvPicPr>
        <p:blipFill rotWithShape="1">
          <a:blip r:embed="rId4" cstate="print">
            <a:extLst>
              <a:ext uri="{28A0092B-C50C-407E-A947-70E740481C1C}">
                <a14:useLocalDpi xmlns:a14="http://schemas.microsoft.com/office/drawing/2010/main" val="0"/>
              </a:ext>
            </a:extLst>
          </a:blip>
          <a:srcRect b="57572"/>
          <a:stretch/>
        </p:blipFill>
        <p:spPr>
          <a:xfrm>
            <a:off x="2667000" y="4419600"/>
            <a:ext cx="3509758" cy="1920240"/>
          </a:xfrm>
        </p:spPr>
      </p:pic>
    </p:spTree>
    <p:extLst>
      <p:ext uri="{BB962C8B-B14F-4D97-AF65-F5344CB8AC3E}">
        <p14:creationId xmlns:p14="http://schemas.microsoft.com/office/powerpoint/2010/main" val="64571525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9333" t="-1" r="22039" b="39391"/>
          <a:stretch/>
        </p:blipFill>
        <p:spPr>
          <a:xfrm>
            <a:off x="609600" y="228600"/>
            <a:ext cx="3931920" cy="6319838"/>
          </a:xfrm>
        </p:spPr>
      </p:pic>
      <p:pic>
        <p:nvPicPr>
          <p:cNvPr id="3"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l="18124" t="-1" r="12348" b="45452"/>
          <a:stretch/>
        </p:blipFill>
        <p:spPr>
          <a:xfrm>
            <a:off x="4876800" y="1219200"/>
            <a:ext cx="3992014" cy="4038600"/>
          </a:xfrm>
          <a:prstGeom prst="rect">
            <a:avLst/>
          </a:prstGeom>
        </p:spPr>
      </p:pic>
    </p:spTree>
    <p:extLst>
      <p:ext uri="{BB962C8B-B14F-4D97-AF65-F5344CB8AC3E}">
        <p14:creationId xmlns:p14="http://schemas.microsoft.com/office/powerpoint/2010/main" val="118380630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C00000"/>
                </a:solidFill>
                <a:latin typeface="Horndon Becker Initials" panose="000000000000000000F9" pitchFamily="2" charset="0"/>
              </a:rPr>
              <a:t>apple origins</a:t>
            </a:r>
            <a:endParaRPr lang="en-US" dirty="0">
              <a:solidFill>
                <a:srgbClr val="C00000"/>
              </a:solidFill>
              <a:latin typeface="Horndon Becker Initials" panose="000000000000000000F9" pitchFamily="2" charset="0"/>
            </a:endParaRPr>
          </a:p>
        </p:txBody>
      </p:sp>
      <p:sp>
        <p:nvSpPr>
          <p:cNvPr id="3" name="Content Placeholder 2"/>
          <p:cNvSpPr>
            <a:spLocks noGrp="1"/>
          </p:cNvSpPr>
          <p:nvPr>
            <p:ph idx="1"/>
          </p:nvPr>
        </p:nvSpPr>
        <p:spPr/>
        <p:txBody>
          <a:bodyPr/>
          <a:lstStyle/>
          <a:p>
            <a:r>
              <a:rPr lang="en-US" dirty="0" smtClean="0"/>
              <a:t>Apples have been grown for thousands of years, originating in Central Asia. </a:t>
            </a:r>
            <a:r>
              <a:rPr lang="en-US" dirty="0"/>
              <a:t> </a:t>
            </a:r>
            <a:r>
              <a:rPr lang="en-US" dirty="0" smtClean="0"/>
              <a:t>Alexander the Great is </a:t>
            </a:r>
            <a:r>
              <a:rPr lang="en-US" dirty="0"/>
              <a:t>credited with finding dwarfed apples in Kazakhstan in Asia in 328 </a:t>
            </a:r>
            <a:r>
              <a:rPr lang="en-US" dirty="0" smtClean="0"/>
              <a:t>BCE.</a:t>
            </a:r>
          </a:p>
          <a:p>
            <a:endParaRPr lang="en-US" dirty="0"/>
          </a:p>
        </p:txBody>
      </p:sp>
    </p:spTree>
    <p:extLst>
      <p:ext uri="{BB962C8B-B14F-4D97-AF65-F5344CB8AC3E}">
        <p14:creationId xmlns:p14="http://schemas.microsoft.com/office/powerpoint/2010/main" val="9233018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2.png"/>
          <p:cNvPicPr>
            <a:picLocks noChangeAspect="1"/>
          </p:cNvPicPr>
          <p:nvPr/>
        </p:nvPicPr>
        <p:blipFill rotWithShape="1">
          <a:blip r:embed="rId3" cstate="print"/>
          <a:srcRect r="50071"/>
          <a:stretch/>
        </p:blipFill>
        <p:spPr bwMode="auto">
          <a:xfrm>
            <a:off x="529590" y="381000"/>
            <a:ext cx="3890010" cy="6174154"/>
          </a:xfrm>
          <a:prstGeom prst="rect">
            <a:avLst/>
          </a:prstGeom>
          <a:ln>
            <a:noFill/>
          </a:ln>
          <a:extLst>
            <a:ext uri="{53640926-AAD7-44D8-BBD7-CCE9431645EC}">
              <a14:shadowObscured xmlns:a14="http://schemas.microsoft.com/office/drawing/2010/main"/>
            </a:ext>
          </a:extLst>
        </p:spPr>
      </p:pic>
      <p:pic>
        <p:nvPicPr>
          <p:cNvPr id="3" name="image2.png"/>
          <p:cNvPicPr/>
          <p:nvPr/>
        </p:nvPicPr>
        <p:blipFill>
          <a:blip r:embed="rId4" cstate="print"/>
          <a:stretch>
            <a:fillRect/>
          </a:stretch>
        </p:blipFill>
        <p:spPr>
          <a:xfrm>
            <a:off x="4572000" y="1448777"/>
            <a:ext cx="4486910" cy="4038600"/>
          </a:xfrm>
          <a:prstGeom prst="rect">
            <a:avLst/>
          </a:prstGeom>
        </p:spPr>
      </p:pic>
    </p:spTree>
    <p:extLst>
      <p:ext uri="{BB962C8B-B14F-4D97-AF65-F5344CB8AC3E}">
        <p14:creationId xmlns:p14="http://schemas.microsoft.com/office/powerpoint/2010/main" val="422295272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22025" r="25663" b="11106"/>
          <a:stretch/>
        </p:blipFill>
        <p:spPr>
          <a:xfrm>
            <a:off x="822960" y="914400"/>
            <a:ext cx="2468880" cy="54102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t="-4000" b="23998"/>
          <a:stretch/>
        </p:blipFill>
        <p:spPr>
          <a:xfrm>
            <a:off x="3505200" y="794657"/>
            <a:ext cx="5170462" cy="5334000"/>
          </a:xfrm>
          <a:prstGeom prst="rect">
            <a:avLst/>
          </a:prstGeom>
        </p:spPr>
      </p:pic>
    </p:spTree>
    <p:extLst>
      <p:ext uri="{BB962C8B-B14F-4D97-AF65-F5344CB8AC3E}">
        <p14:creationId xmlns:p14="http://schemas.microsoft.com/office/powerpoint/2010/main" val="4710112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Horndon Becker Initials" panose="000000000000000000F9" pitchFamily="2" charset="0"/>
              </a:rPr>
              <a:t>t</a:t>
            </a:r>
            <a:r>
              <a:rPr lang="en-US" dirty="0" smtClean="0">
                <a:solidFill>
                  <a:schemeClr val="accent3">
                    <a:lumMod val="75000"/>
                  </a:schemeClr>
                </a:solidFill>
                <a:latin typeface="Horndon Becker Initials" panose="000000000000000000F9" pitchFamily="2" charset="0"/>
              </a:rPr>
              <a:t>he decline</a:t>
            </a:r>
            <a:endParaRPr lang="en-US" dirty="0">
              <a:solidFill>
                <a:schemeClr val="accent3">
                  <a:lumMod val="75000"/>
                </a:schemeClr>
              </a:solidFill>
              <a:latin typeface="Horndon Becker Initials" panose="000000000000000000F9" pitchFamily="2" charset="0"/>
            </a:endParaRPr>
          </a:p>
        </p:txBody>
      </p:sp>
      <p:pic>
        <p:nvPicPr>
          <p:cNvPr id="4" name="Content Placeholder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b="8606"/>
          <a:stretch/>
        </p:blipFill>
        <p:spPr>
          <a:xfrm>
            <a:off x="1066800" y="1371600"/>
            <a:ext cx="4267200" cy="5029200"/>
          </a:xfr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l="28642" t="3" r="25565" b="56000"/>
          <a:stretch/>
        </p:blipFill>
        <p:spPr>
          <a:xfrm>
            <a:off x="5943600" y="1981200"/>
            <a:ext cx="2103120" cy="2606040"/>
          </a:xfrm>
          <a:prstGeom prst="rect">
            <a:avLst/>
          </a:prstGeom>
        </p:spPr>
      </p:pic>
    </p:spTree>
    <p:extLst>
      <p:ext uri="{BB962C8B-B14F-4D97-AF65-F5344CB8AC3E}">
        <p14:creationId xmlns:p14="http://schemas.microsoft.com/office/powerpoint/2010/main" val="123811164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3.png"/>
          <p:cNvPicPr/>
          <p:nvPr/>
        </p:nvPicPr>
        <p:blipFill rotWithShape="1">
          <a:blip r:embed="rId3" cstate="print"/>
          <a:srcRect b="71403"/>
          <a:stretch/>
        </p:blipFill>
        <p:spPr bwMode="auto">
          <a:xfrm>
            <a:off x="553233" y="533400"/>
            <a:ext cx="4005997" cy="1752600"/>
          </a:xfrm>
          <a:prstGeom prst="rect">
            <a:avLst/>
          </a:prstGeom>
          <a:ln>
            <a:noFill/>
          </a:ln>
          <a:extLst>
            <a:ext uri="{53640926-AAD7-44D8-BBD7-CCE9431645EC}">
              <a14:shadowObscured xmlns:a14="http://schemas.microsoft.com/office/drawing/2010/main"/>
            </a:ext>
          </a:extLst>
        </p:spPr>
      </p:pic>
      <p:pic>
        <p:nvPicPr>
          <p:cNvPr id="3" name="image3.png"/>
          <p:cNvPicPr/>
          <p:nvPr/>
        </p:nvPicPr>
        <p:blipFill rotWithShape="1">
          <a:blip r:embed="rId4" cstate="print"/>
          <a:srcRect b="78571"/>
          <a:stretch/>
        </p:blipFill>
        <p:spPr bwMode="auto">
          <a:xfrm>
            <a:off x="5257800" y="533400"/>
            <a:ext cx="3088005" cy="1752600"/>
          </a:xfrm>
          <a:prstGeom prst="rect">
            <a:avLst/>
          </a:prstGeom>
          <a:ln>
            <a:noFill/>
          </a:ln>
          <a:extLst>
            <a:ext uri="{53640926-AAD7-44D8-BBD7-CCE9431645EC}">
              <a14:shadowObscured xmlns:a14="http://schemas.microsoft.com/office/drawing/2010/main"/>
            </a:ext>
          </a:extLst>
        </p:spPr>
      </p:pic>
      <p:pic>
        <p:nvPicPr>
          <p:cNvPr id="4" name="image2.png"/>
          <p:cNvPicPr/>
          <p:nvPr/>
        </p:nvPicPr>
        <p:blipFill rotWithShape="1">
          <a:blip r:embed="rId5" cstate="print"/>
          <a:srcRect b="84130"/>
          <a:stretch/>
        </p:blipFill>
        <p:spPr bwMode="auto">
          <a:xfrm>
            <a:off x="1863337" y="2743200"/>
            <a:ext cx="5391785" cy="659765"/>
          </a:xfrm>
          <a:prstGeom prst="rect">
            <a:avLst/>
          </a:prstGeom>
          <a:ln>
            <a:noFill/>
          </a:ln>
          <a:extLst>
            <a:ext uri="{53640926-AAD7-44D8-BBD7-CCE9431645EC}">
              <a14:shadowObscured xmlns:a14="http://schemas.microsoft.com/office/drawing/2010/main"/>
            </a:ext>
          </a:extLst>
        </p:spPr>
      </p:pic>
      <p:pic>
        <p:nvPicPr>
          <p:cNvPr id="5" name="image2.png"/>
          <p:cNvPicPr>
            <a:picLocks noChangeAspect="1"/>
          </p:cNvPicPr>
          <p:nvPr/>
        </p:nvPicPr>
        <p:blipFill rotWithShape="1">
          <a:blip r:embed="rId6" cstate="print"/>
          <a:srcRect b="78155"/>
          <a:stretch/>
        </p:blipFill>
        <p:spPr>
          <a:xfrm>
            <a:off x="172233" y="5257800"/>
            <a:ext cx="8773995" cy="473662"/>
          </a:xfrm>
          <a:prstGeom prst="rect">
            <a:avLst/>
          </a:prstGeom>
        </p:spPr>
      </p:pic>
      <p:pic>
        <p:nvPicPr>
          <p:cNvPr id="6" name="image2.png"/>
          <p:cNvPicPr>
            <a:picLocks noChangeAspect="1"/>
          </p:cNvPicPr>
          <p:nvPr/>
        </p:nvPicPr>
        <p:blipFill rotWithShape="1">
          <a:blip r:embed="rId7" cstate="print"/>
          <a:srcRect b="81179"/>
          <a:stretch/>
        </p:blipFill>
        <p:spPr bwMode="auto">
          <a:xfrm>
            <a:off x="152400" y="3962400"/>
            <a:ext cx="8773995" cy="605956"/>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28399494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Horndon Becker Initials" panose="000000000000000000F9" pitchFamily="2" charset="0"/>
              </a:rPr>
              <a:t>d</a:t>
            </a:r>
            <a:r>
              <a:rPr lang="en-US" dirty="0" smtClean="0">
                <a:solidFill>
                  <a:srgbClr val="C00000"/>
                </a:solidFill>
                <a:latin typeface="Horndon Becker Initials" panose="000000000000000000F9" pitchFamily="2" charset="0"/>
              </a:rPr>
              <a:t>iversification</a:t>
            </a:r>
            <a:endParaRPr lang="en-US" dirty="0">
              <a:solidFill>
                <a:srgbClr val="C00000"/>
              </a:solidFill>
              <a:latin typeface="Horndon Becker Initials" panose="000000000000000000F9" pitchFamily="2" charset="0"/>
            </a:endParaRP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10920" r="498" b="37370"/>
          <a:stretch/>
        </p:blipFill>
        <p:spPr>
          <a:xfrm>
            <a:off x="533400" y="1371600"/>
            <a:ext cx="3875455" cy="3533503"/>
          </a:xfrm>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l="22490" t="3" r="20767" b="54667"/>
          <a:stretch/>
        </p:blipFill>
        <p:spPr>
          <a:xfrm>
            <a:off x="4929692" y="2529840"/>
            <a:ext cx="3757108" cy="3870960"/>
          </a:xfrm>
          <a:prstGeom prst="rect">
            <a:avLst/>
          </a:prstGeom>
        </p:spPr>
      </p:pic>
    </p:spTree>
    <p:extLst>
      <p:ext uri="{BB962C8B-B14F-4D97-AF65-F5344CB8AC3E}">
        <p14:creationId xmlns:p14="http://schemas.microsoft.com/office/powerpoint/2010/main" val="360998629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Horndon Becker Initials" panose="000000000000000000F9" pitchFamily="2" charset="0"/>
              </a:rPr>
              <a:t>t</a:t>
            </a:r>
            <a:r>
              <a:rPr lang="en-US" dirty="0" smtClean="0">
                <a:solidFill>
                  <a:schemeClr val="accent3">
                    <a:lumMod val="75000"/>
                  </a:schemeClr>
                </a:solidFill>
                <a:latin typeface="Horndon Becker Initials" panose="000000000000000000F9" pitchFamily="2" charset="0"/>
              </a:rPr>
              <a:t>he facts</a:t>
            </a:r>
            <a:endParaRPr lang="en-US" dirty="0">
              <a:solidFill>
                <a:schemeClr val="accent3">
                  <a:lumMod val="75000"/>
                </a:schemeClr>
              </a:solidFill>
              <a:latin typeface="Horndon Becker Initials" panose="000000000000000000F9" pitchFamily="2" charset="0"/>
            </a:endParaRPr>
          </a:p>
        </p:txBody>
      </p:sp>
      <p:sp>
        <p:nvSpPr>
          <p:cNvPr id="3" name="Content Placeholder 2"/>
          <p:cNvSpPr>
            <a:spLocks noGrp="1"/>
          </p:cNvSpPr>
          <p:nvPr>
            <p:ph idx="1"/>
          </p:nvPr>
        </p:nvSpPr>
        <p:spPr/>
        <p:txBody>
          <a:bodyPr>
            <a:normAutofit/>
          </a:bodyPr>
          <a:lstStyle/>
          <a:p>
            <a:r>
              <a:rPr lang="en-US" sz="2800" dirty="0" smtClean="0"/>
              <a:t>The number of apple farms in SC decreased from 390 in 1982 to 205 by 2007.*</a:t>
            </a:r>
          </a:p>
          <a:p>
            <a:r>
              <a:rPr lang="en-US" sz="2800" dirty="0" smtClean="0"/>
              <a:t>The acreage of apples produced in SC was 4,780 in 1987.  By 2007 it was 566.*</a:t>
            </a:r>
          </a:p>
          <a:p>
            <a:r>
              <a:rPr lang="en-US" sz="3600" i="1" dirty="0" smtClean="0"/>
              <a:t>“Farming is tough.  You have to be a chemist, a mechanic, a bee keeper…you </a:t>
            </a:r>
            <a:r>
              <a:rPr lang="en-US" sz="3600" i="1" dirty="0" err="1" smtClean="0"/>
              <a:t>gotta</a:t>
            </a:r>
            <a:r>
              <a:rPr lang="en-US" sz="3600" i="1" dirty="0" smtClean="0"/>
              <a:t> do everything.” – </a:t>
            </a:r>
            <a:r>
              <a:rPr lang="en-US" dirty="0" smtClean="0"/>
              <a:t>Doug </a:t>
            </a:r>
            <a:r>
              <a:rPr lang="en-US" dirty="0" err="1" smtClean="0"/>
              <a:t>Hollifield</a:t>
            </a:r>
            <a:r>
              <a:rPr lang="en-US" dirty="0" smtClean="0"/>
              <a:t>, Long Creek orchard manager.</a:t>
            </a:r>
          </a:p>
          <a:p>
            <a:r>
              <a:rPr lang="en-US" sz="1800" dirty="0" smtClean="0"/>
              <a:t>*USDA statistics</a:t>
            </a:r>
            <a:endParaRPr lang="en-US" sz="1800" dirty="0"/>
          </a:p>
        </p:txBody>
      </p:sp>
    </p:spTree>
    <p:extLst>
      <p:ext uri="{BB962C8B-B14F-4D97-AF65-F5344CB8AC3E}">
        <p14:creationId xmlns:p14="http://schemas.microsoft.com/office/powerpoint/2010/main" val="146642446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Horndon Becker Initials" panose="000000000000000000F9" pitchFamily="2" charset="0"/>
              </a:rPr>
              <a:t>o</a:t>
            </a:r>
            <a:r>
              <a:rPr lang="en-US" dirty="0" smtClean="0">
                <a:solidFill>
                  <a:srgbClr val="C00000"/>
                </a:solidFill>
                <a:latin typeface="Horndon Becker Initials" panose="000000000000000000F9" pitchFamily="2" charset="0"/>
              </a:rPr>
              <a:t>utlook</a:t>
            </a:r>
            <a:endParaRPr lang="en-US" dirty="0">
              <a:solidFill>
                <a:srgbClr val="C00000"/>
              </a:solidFill>
              <a:latin typeface="Horndon Becker Initials" panose="000000000000000000F9" pitchFamily="2" charset="0"/>
            </a:endParaRPr>
          </a:p>
        </p:txBody>
      </p:sp>
      <p:sp>
        <p:nvSpPr>
          <p:cNvPr id="3" name="Content Placeholder 2"/>
          <p:cNvSpPr>
            <a:spLocks noGrp="1"/>
          </p:cNvSpPr>
          <p:nvPr>
            <p:ph sz="half" idx="1"/>
          </p:nvPr>
        </p:nvSpPr>
        <p:spPr/>
        <p:txBody>
          <a:bodyPr/>
          <a:lstStyle/>
          <a:p>
            <a:r>
              <a:rPr lang="en-US" dirty="0" smtClean="0"/>
              <a:t>~6 growers remain in Oconee County</a:t>
            </a:r>
          </a:p>
          <a:p>
            <a:r>
              <a:rPr lang="en-US" dirty="0" smtClean="0"/>
              <a:t>Agricultural Tourism</a:t>
            </a:r>
          </a:p>
          <a:p>
            <a:r>
              <a:rPr lang="en-US" dirty="0" smtClean="0"/>
              <a:t>Local support</a:t>
            </a:r>
          </a:p>
          <a:p>
            <a:pPr lvl="1"/>
            <a:r>
              <a:rPr lang="en-US" dirty="0" smtClean="0"/>
              <a:t>Farmer’s Markets</a:t>
            </a:r>
          </a:p>
          <a:p>
            <a:pPr lvl="1"/>
            <a:r>
              <a:rPr lang="en-US" dirty="0" smtClean="0"/>
              <a:t>Repeat customers</a:t>
            </a:r>
          </a:p>
          <a:p>
            <a:r>
              <a:rPr lang="en-US" dirty="0" smtClean="0"/>
              <a:t>Future generations</a:t>
            </a:r>
          </a:p>
        </p:txBody>
      </p:sp>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1600200"/>
            <a:ext cx="4038600" cy="4130386"/>
          </a:xfrm>
        </p:spPr>
      </p:pic>
    </p:spTree>
    <p:extLst>
      <p:ext uri="{BB962C8B-B14F-4D97-AF65-F5344CB8AC3E}">
        <p14:creationId xmlns:p14="http://schemas.microsoft.com/office/powerpoint/2010/main" val="31829751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304800"/>
            <a:ext cx="6172200" cy="6172200"/>
          </a:xfrm>
          <a:prstGeom prst="rect">
            <a:avLst/>
          </a:prstGeom>
        </p:spPr>
      </p:pic>
    </p:spTree>
    <p:extLst>
      <p:ext uri="{BB962C8B-B14F-4D97-AF65-F5344CB8AC3E}">
        <p14:creationId xmlns:p14="http://schemas.microsoft.com/office/powerpoint/2010/main" val="204651298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latin typeface="Horndon Becker Initials" panose="000000000000000000F9" pitchFamily="2" charset="0"/>
              </a:rPr>
              <a:t>fond memories</a:t>
            </a:r>
            <a:endParaRPr lang="en-US" dirty="0">
              <a:solidFill>
                <a:schemeClr val="accent3">
                  <a:lumMod val="75000"/>
                </a:schemeClr>
              </a:solidFill>
              <a:latin typeface="Horndon Becker Initials" panose="000000000000000000F9" pitchFamily="2" charset="0"/>
            </a:endParaRPr>
          </a:p>
        </p:txBody>
      </p:sp>
      <p:sp>
        <p:nvSpPr>
          <p:cNvPr id="8" name="Text Placeholder 7"/>
          <p:cNvSpPr>
            <a:spLocks noGrp="1"/>
          </p:cNvSpPr>
          <p:nvPr>
            <p:ph type="body" idx="1"/>
          </p:nvPr>
        </p:nvSpPr>
        <p:spPr/>
        <p:txBody>
          <a:bodyPr>
            <a:normAutofit fontScale="92500"/>
          </a:bodyPr>
          <a:lstStyle/>
          <a:p>
            <a:r>
              <a:rPr lang="en-US" dirty="0" smtClean="0"/>
              <a:t>Polly’s Apple Stand – Long Creek</a:t>
            </a:r>
            <a:endParaRPr lang="en-US" dirty="0"/>
          </a:p>
        </p:txBody>
      </p:sp>
      <p:pic>
        <p:nvPicPr>
          <p:cNvPr id="11" name="Content Placeholder 10"/>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998031" y="2174875"/>
            <a:ext cx="2958526" cy="3951288"/>
          </a:xfrm>
        </p:spPr>
      </p:pic>
      <p:sp>
        <p:nvSpPr>
          <p:cNvPr id="9" name="Text Placeholder 8"/>
          <p:cNvSpPr>
            <a:spLocks noGrp="1"/>
          </p:cNvSpPr>
          <p:nvPr>
            <p:ph type="body" sz="quarter" idx="3"/>
          </p:nvPr>
        </p:nvSpPr>
        <p:spPr/>
        <p:txBody>
          <a:bodyPr/>
          <a:lstStyle/>
          <a:p>
            <a:r>
              <a:rPr lang="en-US" dirty="0" smtClean="0"/>
              <a:t>Polly Matheson</a:t>
            </a:r>
            <a:endParaRPr lang="en-US" dirty="0"/>
          </a:p>
        </p:txBody>
      </p:sp>
      <p:pic>
        <p:nvPicPr>
          <p:cNvPr id="14" name="Content Placeholder 13"/>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329883" y="2174875"/>
            <a:ext cx="2672058" cy="3951288"/>
          </a:xfrm>
        </p:spPr>
      </p:pic>
    </p:spTree>
    <p:extLst>
      <p:ext uri="{BB962C8B-B14F-4D97-AF65-F5344CB8AC3E}">
        <p14:creationId xmlns:p14="http://schemas.microsoft.com/office/powerpoint/2010/main" val="2422442907"/>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Horndon Becker Initials" panose="000000000000000000F9" pitchFamily="2" charset="0"/>
              </a:rPr>
              <a:t>fond memories</a:t>
            </a:r>
            <a:endParaRPr lang="en-US" dirty="0"/>
          </a:p>
        </p:txBody>
      </p:sp>
      <p:sp>
        <p:nvSpPr>
          <p:cNvPr id="3" name="Text Placeholder 2"/>
          <p:cNvSpPr>
            <a:spLocks noGrp="1"/>
          </p:cNvSpPr>
          <p:nvPr>
            <p:ph type="body" idx="1"/>
          </p:nvPr>
        </p:nvSpPr>
        <p:spPr/>
        <p:txBody>
          <a:bodyPr/>
          <a:lstStyle/>
          <a:p>
            <a:endParaRPr lang="en-US"/>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457200" y="2559695"/>
            <a:ext cx="4040188" cy="3181648"/>
          </a:xfrm>
        </p:spPr>
      </p:pic>
      <p:sp>
        <p:nvSpPr>
          <p:cNvPr id="5" name="Text Placeholder 4"/>
          <p:cNvSpPr>
            <a:spLocks noGrp="1"/>
          </p:cNvSpPr>
          <p:nvPr>
            <p:ph type="body" sz="quarter" idx="3"/>
          </p:nvPr>
        </p:nvSpPr>
        <p:spPr/>
        <p:txBody>
          <a:bodyPr/>
          <a:lstStyle/>
          <a:p>
            <a:endParaRPr lang="en-US"/>
          </a:p>
        </p:txBody>
      </p:sp>
      <p:pic>
        <p:nvPicPr>
          <p:cNvPr id="8" name="Content Placeholder 7"/>
          <p:cNvPicPr>
            <a:picLocks noGrp="1" noChangeAspect="1"/>
          </p:cNvPicPr>
          <p:nvPr>
            <p:ph sz="quarter" idx="4"/>
          </p:nvPr>
        </p:nvPicPr>
        <p:blipFill>
          <a:blip r:embed="rId4" cstate="print">
            <a:extLst>
              <a:ext uri="{28A0092B-C50C-407E-A947-70E740481C1C}">
                <a14:useLocalDpi xmlns:a14="http://schemas.microsoft.com/office/drawing/2010/main" val="0"/>
              </a:ext>
            </a:extLst>
          </a:blip>
          <a:stretch>
            <a:fillRect/>
          </a:stretch>
        </p:blipFill>
        <p:spPr>
          <a:xfrm>
            <a:off x="4645025" y="2634853"/>
            <a:ext cx="4041775" cy="3031331"/>
          </a:xfrm>
        </p:spPr>
      </p:pic>
    </p:spTree>
    <p:extLst>
      <p:ext uri="{BB962C8B-B14F-4D97-AF65-F5344CB8AC3E}">
        <p14:creationId xmlns:p14="http://schemas.microsoft.com/office/powerpoint/2010/main" val="219066531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228600" y="152400"/>
            <a:ext cx="8717551"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51002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Horndon Becker Initials" panose="000000000000000000F9" pitchFamily="2" charset="0"/>
              </a:rPr>
              <a:t>fond memories</a:t>
            </a:r>
            <a:endParaRPr lang="en-US" dirty="0"/>
          </a:p>
        </p:txBody>
      </p:sp>
      <p:sp>
        <p:nvSpPr>
          <p:cNvPr id="3" name="Text Placeholder 2"/>
          <p:cNvSpPr>
            <a:spLocks noGrp="1"/>
          </p:cNvSpPr>
          <p:nvPr>
            <p:ph type="body" idx="1"/>
          </p:nvPr>
        </p:nvSpPr>
        <p:spPr/>
        <p:txBody>
          <a:bodyPr/>
          <a:lstStyle/>
          <a:p>
            <a:r>
              <a:rPr lang="en-US" dirty="0" smtClean="0"/>
              <a:t>Polly and Grandpa Walton</a:t>
            </a:r>
            <a:endParaRPr lang="en-US" dirty="0"/>
          </a:p>
        </p:txBody>
      </p:sp>
      <p:sp>
        <p:nvSpPr>
          <p:cNvPr id="5" name="Text Placeholder 4"/>
          <p:cNvSpPr>
            <a:spLocks noGrp="1"/>
          </p:cNvSpPr>
          <p:nvPr>
            <p:ph type="body" sz="quarter" idx="3"/>
          </p:nvPr>
        </p:nvSpPr>
        <p:spPr/>
        <p:txBody>
          <a:bodyPr/>
          <a:lstStyle/>
          <a:p>
            <a:r>
              <a:rPr lang="en-US" dirty="0" smtClean="0"/>
              <a:t>Lee College Chorus</a:t>
            </a:r>
            <a:endParaRPr lang="en-US" dirty="0"/>
          </a:p>
        </p:txBody>
      </p:sp>
      <p:pic>
        <p:nvPicPr>
          <p:cNvPr id="18" name="Content Placeholder 17"/>
          <p:cNvPicPr>
            <a:picLocks noGrp="1" noChangeAspect="1"/>
          </p:cNvPicPr>
          <p:nvPr>
            <p:ph sz="quarter" idx="4"/>
          </p:nvPr>
        </p:nvPicPr>
        <p:blipFill>
          <a:blip r:embed="rId3">
            <a:extLst>
              <a:ext uri="{28A0092B-C50C-407E-A947-70E740481C1C}">
                <a14:useLocalDpi xmlns:a14="http://schemas.microsoft.com/office/drawing/2010/main" val="0"/>
              </a:ext>
            </a:extLst>
          </a:blip>
          <a:stretch>
            <a:fillRect/>
          </a:stretch>
        </p:blipFill>
        <p:spPr>
          <a:xfrm>
            <a:off x="4645025" y="2920304"/>
            <a:ext cx="4041775" cy="2460430"/>
          </a:xfrm>
        </p:spPr>
      </p:pic>
      <p:pic>
        <p:nvPicPr>
          <p:cNvPr id="20" name="Content Placeholder 19"/>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1272151" y="2174875"/>
            <a:ext cx="2410285" cy="3951288"/>
          </a:xfrm>
        </p:spPr>
      </p:pic>
    </p:spTree>
    <p:extLst>
      <p:ext uri="{BB962C8B-B14F-4D97-AF65-F5344CB8AC3E}">
        <p14:creationId xmlns:p14="http://schemas.microsoft.com/office/powerpoint/2010/main" val="360387891"/>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Horndon Becker Initials" panose="000000000000000000F9" pitchFamily="2" charset="0"/>
              </a:rPr>
              <a:t>fond memories</a:t>
            </a:r>
            <a:endParaRPr lang="en-US" dirty="0"/>
          </a:p>
        </p:txBody>
      </p:sp>
      <p:sp>
        <p:nvSpPr>
          <p:cNvPr id="3" name="Text Placeholder 2"/>
          <p:cNvSpPr>
            <a:spLocks noGrp="1"/>
          </p:cNvSpPr>
          <p:nvPr>
            <p:ph type="body" idx="1"/>
          </p:nvPr>
        </p:nvSpPr>
        <p:spPr/>
        <p:txBody>
          <a:bodyPr>
            <a:normAutofit fontScale="92500"/>
          </a:bodyPr>
          <a:lstStyle/>
          <a:p>
            <a:r>
              <a:rPr lang="en-US" dirty="0" smtClean="0"/>
              <a:t>Janice Matheson picking apples</a:t>
            </a:r>
            <a:endParaRPr lang="en-US" dirty="0"/>
          </a:p>
        </p:txBody>
      </p:sp>
      <p:pic>
        <p:nvPicPr>
          <p:cNvPr id="7" name="Content Placeholder 6"/>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1077056" y="2174875"/>
            <a:ext cx="2800475" cy="3951288"/>
          </a:xfrm>
        </p:spPr>
      </p:pic>
      <p:sp>
        <p:nvSpPr>
          <p:cNvPr id="5" name="Text Placeholder 4"/>
          <p:cNvSpPr>
            <a:spLocks noGrp="1"/>
          </p:cNvSpPr>
          <p:nvPr>
            <p:ph type="body" sz="quarter" idx="3"/>
          </p:nvPr>
        </p:nvSpPr>
        <p:spPr/>
        <p:txBody>
          <a:bodyPr/>
          <a:lstStyle/>
          <a:p>
            <a:r>
              <a:rPr lang="en-US" dirty="0" smtClean="0"/>
              <a:t>Kevin Matheson</a:t>
            </a:r>
            <a:endParaRPr lang="en-US" dirty="0"/>
          </a:p>
        </p:txBody>
      </p:sp>
      <p:pic>
        <p:nvPicPr>
          <p:cNvPr id="12" name="Content Placeholder 11"/>
          <p:cNvPicPr>
            <a:picLocks noGrp="1" noChangeAspect="1"/>
          </p:cNvPicPr>
          <p:nvPr>
            <p:ph sz="quarter" idx="4"/>
          </p:nvPr>
        </p:nvPicPr>
        <p:blipFill>
          <a:blip r:embed="rId4">
            <a:extLst>
              <a:ext uri="{28A0092B-C50C-407E-A947-70E740481C1C}">
                <a14:useLocalDpi xmlns:a14="http://schemas.microsoft.com/office/drawing/2010/main" val="0"/>
              </a:ext>
            </a:extLst>
          </a:blip>
          <a:stretch>
            <a:fillRect/>
          </a:stretch>
        </p:blipFill>
        <p:spPr>
          <a:xfrm>
            <a:off x="5243449" y="2174875"/>
            <a:ext cx="2844927" cy="3951288"/>
          </a:xfrm>
        </p:spPr>
      </p:pic>
    </p:spTree>
    <p:extLst>
      <p:ext uri="{BB962C8B-B14F-4D97-AF65-F5344CB8AC3E}">
        <p14:creationId xmlns:p14="http://schemas.microsoft.com/office/powerpoint/2010/main" val="139448822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latin typeface="Horndon Becker Initials" panose="000000000000000000F9" pitchFamily="2" charset="0"/>
              </a:rPr>
              <a:t>thank you</a:t>
            </a:r>
            <a:endParaRPr lang="en-US" dirty="0"/>
          </a:p>
        </p:txBody>
      </p:sp>
      <p:sp>
        <p:nvSpPr>
          <p:cNvPr id="3" name="Content Placeholder 2"/>
          <p:cNvSpPr>
            <a:spLocks noGrp="1"/>
          </p:cNvSpPr>
          <p:nvPr>
            <p:ph idx="1"/>
          </p:nvPr>
        </p:nvSpPr>
        <p:spPr/>
        <p:txBody>
          <a:bodyPr/>
          <a:lstStyle/>
          <a:p>
            <a:r>
              <a:rPr lang="en-US" dirty="0" smtClean="0"/>
              <a:t>For more information about Oconee County apple orchards visit www.visitoconee.com</a:t>
            </a:r>
            <a:endParaRPr lang="en-US" dirty="0"/>
          </a:p>
        </p:txBody>
      </p:sp>
    </p:spTree>
    <p:extLst>
      <p:ext uri="{BB962C8B-B14F-4D97-AF65-F5344CB8AC3E}">
        <p14:creationId xmlns:p14="http://schemas.microsoft.com/office/powerpoint/2010/main" val="25894635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3">
                    <a:lumMod val="75000"/>
                  </a:schemeClr>
                </a:solidFill>
                <a:latin typeface="Horndon Becker Initials" panose="000000000000000000F9" pitchFamily="2" charset="0"/>
              </a:rPr>
              <a:t>a</a:t>
            </a:r>
            <a:r>
              <a:rPr lang="en-US" dirty="0" smtClean="0">
                <a:solidFill>
                  <a:schemeClr val="accent3">
                    <a:lumMod val="75000"/>
                  </a:schemeClr>
                </a:solidFill>
                <a:latin typeface="Horndon Becker Initials" panose="000000000000000000F9" pitchFamily="2" charset="0"/>
              </a:rPr>
              <a:t>pples in </a:t>
            </a:r>
            <a:r>
              <a:rPr lang="en-US" dirty="0" err="1" smtClean="0">
                <a:solidFill>
                  <a:schemeClr val="accent3">
                    <a:lumMod val="75000"/>
                  </a:schemeClr>
                </a:solidFill>
                <a:latin typeface="Horndon Becker Initials" panose="000000000000000000F9" pitchFamily="2" charset="0"/>
              </a:rPr>
              <a:t>america</a:t>
            </a:r>
            <a:endParaRPr lang="en-US" dirty="0">
              <a:solidFill>
                <a:schemeClr val="accent3">
                  <a:lumMod val="75000"/>
                </a:schemeClr>
              </a:solidFill>
              <a:latin typeface="Horndon Becker Initials" panose="000000000000000000F9" pitchFamily="2" charset="0"/>
            </a:endParaRPr>
          </a:p>
        </p:txBody>
      </p:sp>
      <p:sp>
        <p:nvSpPr>
          <p:cNvPr id="3" name="Content Placeholder 2"/>
          <p:cNvSpPr>
            <a:spLocks noGrp="1"/>
          </p:cNvSpPr>
          <p:nvPr>
            <p:ph idx="1"/>
          </p:nvPr>
        </p:nvSpPr>
        <p:spPr>
          <a:xfrm>
            <a:off x="457200" y="1371600"/>
            <a:ext cx="3886200" cy="4754563"/>
          </a:xfrm>
        </p:spPr>
        <p:txBody>
          <a:bodyPr>
            <a:noAutofit/>
          </a:bodyPr>
          <a:lstStyle/>
          <a:p>
            <a:r>
              <a:rPr lang="en-US" sz="1600" b="1" dirty="0" smtClean="0"/>
              <a:t>Apples were first introduced to North America by 17</a:t>
            </a:r>
            <a:r>
              <a:rPr lang="en-US" sz="1600" b="1" baseline="30000" dirty="0" smtClean="0"/>
              <a:t>th</a:t>
            </a:r>
            <a:r>
              <a:rPr lang="en-US" sz="1600" b="1" dirty="0" smtClean="0"/>
              <a:t>-century colonists.</a:t>
            </a:r>
          </a:p>
          <a:p>
            <a:r>
              <a:rPr lang="en-US" sz="1600" b="1" dirty="0" smtClean="0"/>
              <a:t>Reverend William </a:t>
            </a:r>
            <a:r>
              <a:rPr lang="en-US" sz="1600" b="1" dirty="0" err="1" smtClean="0"/>
              <a:t>Blaxton</a:t>
            </a:r>
            <a:r>
              <a:rPr lang="en-US" sz="1600" b="1" dirty="0" smtClean="0"/>
              <a:t> established the first orchard in Boston c.1625</a:t>
            </a:r>
          </a:p>
          <a:p>
            <a:r>
              <a:rPr lang="en-US" sz="1600" b="1" dirty="0" smtClean="0"/>
              <a:t>Only native species of apple is the crab apple.</a:t>
            </a:r>
          </a:p>
          <a:p>
            <a:r>
              <a:rPr lang="en-US" sz="1600" b="1" dirty="0" smtClean="0"/>
              <a:t>Colonists brought apple seeds, which spread along Native American trade routes and throughout colonial farms.</a:t>
            </a:r>
          </a:p>
          <a:p>
            <a:r>
              <a:rPr lang="en-US" sz="1600" b="1" dirty="0" smtClean="0"/>
              <a:t>By 1845, a plant nursery catalog sold 350 of the “best” varieties of apple trees.</a:t>
            </a:r>
          </a:p>
          <a:p>
            <a:r>
              <a:rPr lang="en-US" sz="1600" b="1" dirty="0" smtClean="0"/>
              <a:t>John Chapman (“Johnny Appleseed”) was responsible for extensive apple tree plantings in the Midwest.</a:t>
            </a:r>
          </a:p>
          <a:p>
            <a:r>
              <a:rPr lang="en-US" sz="1600" b="1" dirty="0" smtClean="0"/>
              <a:t>Early apples were primarily popular for apple cider, brandy, vinegar, butter, and drying.</a:t>
            </a:r>
          </a:p>
          <a:p>
            <a:endParaRPr lang="en-US" sz="1600" dirty="0" smtClean="0"/>
          </a:p>
          <a:p>
            <a:endParaRPr lang="en-US" sz="1600" dirty="0" smtClean="0"/>
          </a:p>
          <a:p>
            <a:endParaRPr lang="en-US" sz="1600" dirty="0" smtClean="0"/>
          </a:p>
        </p:txBody>
      </p:sp>
      <p:pic>
        <p:nvPicPr>
          <p:cNvPr id="205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029200" y="1524000"/>
            <a:ext cx="3013029" cy="4586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0780832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Horndon Becker Initials" panose="000000000000000000F9" pitchFamily="2" charset="0"/>
              </a:rPr>
              <a:t>a</a:t>
            </a:r>
            <a:r>
              <a:rPr lang="en-US" dirty="0" smtClean="0">
                <a:solidFill>
                  <a:srgbClr val="C00000"/>
                </a:solidFill>
                <a:latin typeface="Horndon Becker Initials" panose="000000000000000000F9" pitchFamily="2" charset="0"/>
              </a:rPr>
              <a:t>pples in </a:t>
            </a:r>
            <a:r>
              <a:rPr lang="en-US" dirty="0" err="1" smtClean="0">
                <a:solidFill>
                  <a:srgbClr val="C00000"/>
                </a:solidFill>
                <a:latin typeface="Horndon Becker Initials" panose="000000000000000000F9" pitchFamily="2" charset="0"/>
              </a:rPr>
              <a:t>oconee</a:t>
            </a:r>
            <a:endParaRPr lang="en-US" dirty="0">
              <a:solidFill>
                <a:srgbClr val="C00000"/>
              </a:solidFill>
              <a:latin typeface="Horndon Becker Initials" panose="000000000000000000F9" pitchFamily="2" charset="0"/>
            </a:endParaRPr>
          </a:p>
        </p:txBody>
      </p:sp>
      <p:pic>
        <p:nvPicPr>
          <p:cNvPr id="6" name="image4.png"/>
          <p:cNvPicPr>
            <a:picLocks noChangeAspect="1"/>
          </p:cNvPicPr>
          <p:nvPr/>
        </p:nvPicPr>
        <p:blipFill rotWithShape="1">
          <a:blip r:embed="rId3" cstate="print"/>
          <a:srcRect b="44272"/>
          <a:stretch/>
        </p:blipFill>
        <p:spPr>
          <a:xfrm>
            <a:off x="914400" y="1295400"/>
            <a:ext cx="3276600" cy="5199978"/>
          </a:xfrm>
          <a:prstGeom prst="rect">
            <a:avLst/>
          </a:prstGeom>
        </p:spPr>
      </p:pic>
      <p:pic>
        <p:nvPicPr>
          <p:cNvPr id="7" name="image4.png"/>
          <p:cNvPicPr>
            <a:picLocks noChangeAspect="1"/>
          </p:cNvPicPr>
          <p:nvPr/>
        </p:nvPicPr>
        <p:blipFill rotWithShape="1">
          <a:blip r:embed="rId3" cstate="print"/>
          <a:srcRect t="55497"/>
          <a:stretch/>
        </p:blipFill>
        <p:spPr>
          <a:xfrm>
            <a:off x="4800600" y="1295400"/>
            <a:ext cx="3441585" cy="4361765"/>
          </a:xfrm>
          <a:prstGeom prst="rect">
            <a:avLst/>
          </a:prstGeom>
        </p:spPr>
      </p:pic>
    </p:spTree>
    <p:extLst>
      <p:ext uri="{BB962C8B-B14F-4D97-AF65-F5344CB8AC3E}">
        <p14:creationId xmlns:p14="http://schemas.microsoft.com/office/powerpoint/2010/main" val="30954328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3">
                    <a:lumMod val="75000"/>
                  </a:schemeClr>
                </a:solidFill>
                <a:latin typeface="Horndon Becker Initials" panose="000000000000000000F9" pitchFamily="2" charset="0"/>
              </a:rPr>
              <a:t>seeing potential</a:t>
            </a:r>
            <a:endParaRPr lang="en-US" dirty="0">
              <a:solidFill>
                <a:schemeClr val="accent3">
                  <a:lumMod val="75000"/>
                </a:schemeClr>
              </a:solidFill>
            </a:endParaRPr>
          </a:p>
        </p:txBody>
      </p:sp>
      <p:pic>
        <p:nvPicPr>
          <p:cNvPr id="7" name="image3.png"/>
          <p:cNvPicPr>
            <a:picLocks noGrp="1"/>
          </p:cNvPicPr>
          <p:nvPr>
            <p:ph idx="1"/>
          </p:nvPr>
        </p:nvPicPr>
        <p:blipFill>
          <a:blip r:embed="rId3" cstate="print"/>
          <a:stretch>
            <a:fillRect/>
          </a:stretch>
        </p:blipFill>
        <p:spPr>
          <a:xfrm>
            <a:off x="794084" y="1496344"/>
            <a:ext cx="3349590" cy="4525963"/>
          </a:xfrm>
          <a:prstGeom prst="rect">
            <a:avLst/>
          </a:prstGeom>
        </p:spPr>
      </p:pic>
      <p:pic>
        <p:nvPicPr>
          <p:cNvPr id="9" name="image3.png"/>
          <p:cNvPicPr>
            <a:picLocks noChangeAspect="1"/>
          </p:cNvPicPr>
          <p:nvPr/>
        </p:nvPicPr>
        <p:blipFill rotWithShape="1">
          <a:blip r:embed="rId4" cstate="print"/>
          <a:srcRect b="35040"/>
          <a:stretch/>
        </p:blipFill>
        <p:spPr>
          <a:xfrm>
            <a:off x="4572000" y="1548063"/>
            <a:ext cx="4072680" cy="4419600"/>
          </a:xfrm>
          <a:prstGeom prst="rect">
            <a:avLst/>
          </a:prstGeom>
        </p:spPr>
      </p:pic>
    </p:spTree>
    <p:extLst>
      <p:ext uri="{BB962C8B-B14F-4D97-AF65-F5344CB8AC3E}">
        <p14:creationId xmlns:p14="http://schemas.microsoft.com/office/powerpoint/2010/main" val="359384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Horndon Becker Initials" panose="000000000000000000F9" pitchFamily="2" charset="0"/>
              </a:rPr>
              <a:t>e</a:t>
            </a:r>
            <a:r>
              <a:rPr lang="en-US" dirty="0" smtClean="0">
                <a:solidFill>
                  <a:srgbClr val="C00000"/>
                </a:solidFill>
                <a:latin typeface="Horndon Becker Initials" panose="000000000000000000F9" pitchFamily="2" charset="0"/>
              </a:rPr>
              <a:t>merging industry</a:t>
            </a:r>
            <a:endParaRPr lang="en-US" dirty="0">
              <a:solidFill>
                <a:srgbClr val="C00000"/>
              </a:solidFill>
              <a:latin typeface="Horndon Becker Initials" panose="000000000000000000F9" pitchFamily="2" charset="0"/>
            </a:endParaRPr>
          </a:p>
        </p:txBody>
      </p:sp>
      <p:pic>
        <p:nvPicPr>
          <p:cNvPr id="13" name="image4.png"/>
          <p:cNvPicPr>
            <a:picLocks noGrp="1" noChangeAspect="1"/>
          </p:cNvPicPr>
          <p:nvPr>
            <p:ph sz="half" idx="2"/>
          </p:nvPr>
        </p:nvPicPr>
        <p:blipFill rotWithShape="1">
          <a:blip r:embed="rId3" cstate="print"/>
          <a:srcRect b="88500"/>
          <a:stretch/>
        </p:blipFill>
        <p:spPr bwMode="auto">
          <a:xfrm>
            <a:off x="609600" y="1676400"/>
            <a:ext cx="8230736" cy="381000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9601434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3">
                    <a:lumMod val="75000"/>
                  </a:schemeClr>
                </a:solidFill>
                <a:latin typeface="Horndon Becker Initials" panose="000000000000000000F9" pitchFamily="2" charset="0"/>
              </a:rPr>
              <a:t>a spotless reputation</a:t>
            </a:r>
            <a:endParaRPr lang="en-US" dirty="0">
              <a:solidFill>
                <a:schemeClr val="accent3">
                  <a:lumMod val="75000"/>
                </a:schemeClr>
              </a:solidFill>
              <a:latin typeface="Horndon Becker Initials" panose="000000000000000000F9" pitchFamily="2" charset="0"/>
            </a:endParaRPr>
          </a:p>
        </p:txBody>
      </p:sp>
      <p:pic>
        <p:nvPicPr>
          <p:cNvPr id="4" name="image4.png"/>
          <p:cNvPicPr>
            <a:picLocks noGrp="1" noChangeAspect="1"/>
          </p:cNvPicPr>
          <p:nvPr>
            <p:ph idx="1"/>
          </p:nvPr>
        </p:nvPicPr>
        <p:blipFill rotWithShape="1">
          <a:blip r:embed="rId3" cstate="print"/>
          <a:srcRect b="70318"/>
          <a:stretch/>
        </p:blipFill>
        <p:spPr>
          <a:xfrm>
            <a:off x="1828800" y="1371600"/>
            <a:ext cx="5573821" cy="4876800"/>
          </a:xfrm>
          <a:prstGeom prst="rect">
            <a:avLst/>
          </a:prstGeom>
        </p:spPr>
      </p:pic>
    </p:spTree>
    <p:extLst>
      <p:ext uri="{BB962C8B-B14F-4D97-AF65-F5344CB8AC3E}">
        <p14:creationId xmlns:p14="http://schemas.microsoft.com/office/powerpoint/2010/main" val="309397594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latin typeface="Horndon Becker Initials" panose="000000000000000000F9" pitchFamily="2" charset="0"/>
              </a:rPr>
              <a:t>a</a:t>
            </a:r>
            <a:r>
              <a:rPr lang="en-US" dirty="0" smtClean="0">
                <a:solidFill>
                  <a:srgbClr val="C00000"/>
                </a:solidFill>
                <a:latin typeface="Horndon Becker Initials" panose="000000000000000000F9" pitchFamily="2" charset="0"/>
              </a:rPr>
              <a:t>n apple a day</a:t>
            </a:r>
            <a:endParaRPr lang="en-US" dirty="0">
              <a:solidFill>
                <a:srgbClr val="C00000"/>
              </a:solidFill>
              <a:latin typeface="Horndon Becker Initials" panose="000000000000000000F9" pitchFamily="2" charset="0"/>
            </a:endParaRPr>
          </a:p>
        </p:txBody>
      </p:sp>
      <p:pic>
        <p:nvPicPr>
          <p:cNvPr id="4" name="image3.png"/>
          <p:cNvPicPr>
            <a:picLocks noGrp="1" noChangeAspect="1"/>
          </p:cNvPicPr>
          <p:nvPr>
            <p:ph idx="1"/>
          </p:nvPr>
        </p:nvPicPr>
        <p:blipFill rotWithShape="1">
          <a:blip r:embed="rId3" cstate="print"/>
          <a:srcRect r="3724" b="53032"/>
          <a:stretch/>
        </p:blipFill>
        <p:spPr bwMode="auto">
          <a:xfrm>
            <a:off x="381000" y="1676400"/>
            <a:ext cx="4495799" cy="4628049"/>
          </a:xfrm>
          <a:prstGeom prst="rect">
            <a:avLst/>
          </a:prstGeom>
          <a:ln>
            <a:noFill/>
          </a:ln>
          <a:extLst>
            <a:ext uri="{53640926-AAD7-44D8-BBD7-CCE9431645EC}">
              <a14:shadowObscured xmlns:a14="http://schemas.microsoft.com/office/drawing/2010/main"/>
            </a:ext>
          </a:extLst>
        </p:spPr>
      </p:pic>
      <p:pic>
        <p:nvPicPr>
          <p:cNvPr id="6" name="image2.png"/>
          <p:cNvPicPr/>
          <p:nvPr/>
        </p:nvPicPr>
        <p:blipFill rotWithShape="1">
          <a:blip r:embed="rId4" cstate="print"/>
          <a:srcRect r="15986" b="87099"/>
          <a:stretch/>
        </p:blipFill>
        <p:spPr bwMode="auto">
          <a:xfrm rot="1719583">
            <a:off x="5005817" y="3420400"/>
            <a:ext cx="3927475" cy="588010"/>
          </a:xfrm>
          <a:prstGeom prst="rect">
            <a:avLst/>
          </a:prstGeom>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65468846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2175</TotalTime>
  <Words>1710</Words>
  <Application>Microsoft Office PowerPoint</Application>
  <PresentationFormat>On-screen Show (4:3)</PresentationFormat>
  <Paragraphs>108</Paragraphs>
  <Slides>32</Slides>
  <Notes>32</Notes>
  <HiddenSlides>0</HiddenSlides>
  <MMClips>0</MMClips>
  <ScaleCrop>false</ScaleCrop>
  <HeadingPairs>
    <vt:vector size="4" baseType="variant">
      <vt:variant>
        <vt:lpstr>Theme</vt:lpstr>
      </vt:variant>
      <vt:variant>
        <vt:i4>1</vt:i4>
      </vt:variant>
      <vt:variant>
        <vt:lpstr>Slide Titles</vt:lpstr>
      </vt:variant>
      <vt:variant>
        <vt:i4>32</vt:i4>
      </vt:variant>
    </vt:vector>
  </HeadingPairs>
  <TitlesOfParts>
    <vt:vector size="33" baseType="lpstr">
      <vt:lpstr>Office Theme</vt:lpstr>
      <vt:lpstr>edible history apples in oconee</vt:lpstr>
      <vt:lpstr>apple origins</vt:lpstr>
      <vt:lpstr>PowerPoint Presentation</vt:lpstr>
      <vt:lpstr>apples in america</vt:lpstr>
      <vt:lpstr>apples in oconee</vt:lpstr>
      <vt:lpstr>seeing potential</vt:lpstr>
      <vt:lpstr>emerging industry</vt:lpstr>
      <vt:lpstr>a spotless reputation</vt:lpstr>
      <vt:lpstr>an apple a day</vt:lpstr>
      <vt:lpstr>innovative cooperation</vt:lpstr>
      <vt:lpstr>success</vt:lpstr>
      <vt:lpstr>PowerPoint Presentation</vt:lpstr>
      <vt:lpstr>migrant labor</vt:lpstr>
      <vt:lpstr>PowerPoint Presentation</vt:lpstr>
      <vt:lpstr>PowerPoint Presentation</vt:lpstr>
      <vt:lpstr>PowerPoint Presentation</vt:lpstr>
      <vt:lpstr>the fruits of labor: apple festival</vt:lpstr>
      <vt:lpstr>PowerPoint Presentation</vt:lpstr>
      <vt:lpstr>PowerPoint Presentation</vt:lpstr>
      <vt:lpstr>PowerPoint Presentation</vt:lpstr>
      <vt:lpstr>PowerPoint Presentation</vt:lpstr>
      <vt:lpstr>the decline</vt:lpstr>
      <vt:lpstr>PowerPoint Presentation</vt:lpstr>
      <vt:lpstr>diversification</vt:lpstr>
      <vt:lpstr>the facts</vt:lpstr>
      <vt:lpstr>outlook</vt:lpstr>
      <vt:lpstr>PowerPoint Presentation</vt:lpstr>
      <vt:lpstr>fond memories</vt:lpstr>
      <vt:lpstr>fond memories</vt:lpstr>
      <vt:lpstr>fond memories</vt:lpstr>
      <vt:lpstr>fond memories</vt:lpstr>
      <vt:lpstr>thank you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edible history apples in oconee</dc:title>
  <dc:creator>Director</dc:creator>
  <cp:lastModifiedBy>Oconee Heritage Center</cp:lastModifiedBy>
  <cp:revision>58</cp:revision>
  <cp:lastPrinted>2020-09-09T21:33:51Z</cp:lastPrinted>
  <dcterms:created xsi:type="dcterms:W3CDTF">2014-08-28T15:40:48Z</dcterms:created>
  <dcterms:modified xsi:type="dcterms:W3CDTF">2020-09-11T21:23:21Z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