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6" r:id="rId5"/>
    <p:sldId id="267" r:id="rId6"/>
    <p:sldId id="258" r:id="rId7"/>
    <p:sldId id="260" r:id="rId8"/>
    <p:sldId id="263" r:id="rId9"/>
    <p:sldId id="264" r:id="rId10"/>
    <p:sldId id="265" r:id="rId11"/>
    <p:sldId id="268" r:id="rId12"/>
    <p:sldId id="26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5918413-2A2E-49F2-B593-6FE8B15A9E24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9763582-72EA-4060-B05D-3FA601C156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photo-gallery-of-cemetery-symbolism-412306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velocator.cem.va.gov/" TargetMode="External"/><Relationship Id="rId3" Type="http://schemas.openxmlformats.org/officeDocument/2006/relationships/hyperlink" Target="https://billiongraves.com/" TargetMode="External"/><Relationship Id="rId7" Type="http://schemas.openxmlformats.org/officeDocument/2006/relationships/hyperlink" Target="https://arcserver2.oconeesc.com/WebGIS/WebApplications/index.html" TargetMode="External"/><Relationship Id="rId2" Type="http://schemas.openxmlformats.org/officeDocument/2006/relationships/hyperlink" Target="http://www.findagra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coneehistorymuseum.org/farm-plat-book-business-guide-oconee-county-sc-1953/" TargetMode="External"/><Relationship Id="rId5" Type="http://schemas.openxmlformats.org/officeDocument/2006/relationships/hyperlink" Target="https://oconeelibrary.org/reference-services-genealogy-and-proctoring/" TargetMode="External"/><Relationship Id="rId10" Type="http://schemas.openxmlformats.org/officeDocument/2006/relationships/hyperlink" Target="https://www.familysearch.org/search/collection/1916249" TargetMode="External"/><Relationship Id="rId4" Type="http://schemas.openxmlformats.org/officeDocument/2006/relationships/hyperlink" Target="https://sites.rootsweb.com/~sccgpss/37-oconee.html" TargetMode="External"/><Relationship Id="rId9" Type="http://schemas.openxmlformats.org/officeDocument/2006/relationships/hyperlink" Target="https://www.abmc.gov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TPS/HOW-TO-PRESERVE/briefs/48-preserving-grave-markers.htm" TargetMode="External"/><Relationship Id="rId2" Type="http://schemas.openxmlformats.org/officeDocument/2006/relationships/hyperlink" Target="https://scdah.sc.gov/historic-preservation/technical-assistance/cemeter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cora.org/cemetery-forms.html" TargetMode="External"/><Relationship Id="rId4" Type="http://schemas.openxmlformats.org/officeDocument/2006/relationships/hyperlink" Target="https://www.ncptt.nps.gov/blog/document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oneesc.com/assessor-home/look-up-property-info" TargetMode="External"/><Relationship Id="rId2" Type="http://schemas.openxmlformats.org/officeDocument/2006/relationships/hyperlink" Target="https://www.scstatehouse.gov/code/t27c043.php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dhec.gov/vital-records/death-indexes-genealogy/vital-records-death-indexes-1915-1967" TargetMode="External"/><Relationship Id="rId2" Type="http://schemas.openxmlformats.org/officeDocument/2006/relationships/hyperlink" Target="https://scdhec.gov/vital-records/death-certificate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coneelibrary.org/reference-services-genealogy-and-proctoring/" TargetMode="External"/><Relationship Id="rId5" Type="http://schemas.openxmlformats.org/officeDocument/2006/relationships/hyperlink" Target="https://www.newspapers.com/" TargetMode="External"/><Relationship Id="rId4" Type="http://schemas.openxmlformats.org/officeDocument/2006/relationships/hyperlink" Target="https://chroniclingamerica.loc.gov/lccn/sn8402691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191000"/>
            <a:ext cx="5120640" cy="158115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Leslie </a:t>
            </a:r>
            <a:r>
              <a:rPr lang="en-US" b="1" i="1" dirty="0" smtClean="0"/>
              <a:t>Hagerty</a:t>
            </a:r>
            <a:endParaRPr lang="en-US" b="1" i="1" dirty="0" smtClean="0"/>
          </a:p>
          <a:p>
            <a:r>
              <a:rPr lang="en-US" sz="2000" dirty="0" smtClean="0"/>
              <a:t>Director/Curator</a:t>
            </a:r>
          </a:p>
          <a:p>
            <a:r>
              <a:rPr lang="en-US" sz="2000" dirty="0" smtClean="0"/>
              <a:t>Oconee History Museum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How-To History: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Locating Historic Cemeteries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79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1112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8257" y="228600"/>
            <a:ext cx="317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common temporary grave marker (left)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1905000"/>
            <a:ext cx="6758607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1864" y="1535668"/>
            <a:ext cx="317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Types of tombstones (below)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930948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Tombstone Symbols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6725"/>
            <a:ext cx="2540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6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Cemetery Databases &amp; Map Resources </a:t>
            </a:r>
            <a:r>
              <a:rPr lang="en-US" i="1" dirty="0" smtClean="0"/>
              <a:t>(FREE)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Crowdsourced Databases</a:t>
            </a:r>
            <a:endParaRPr lang="en-US" b="1" i="1" dirty="0"/>
          </a:p>
          <a:p>
            <a:pPr lvl="1"/>
            <a:r>
              <a:rPr lang="en-US" b="1" dirty="0" smtClean="0">
                <a:hlinkClick r:id="rId2"/>
              </a:rPr>
              <a:t>Find-A-Grave.com</a:t>
            </a:r>
            <a:endParaRPr lang="en-US" b="1" dirty="0" smtClean="0"/>
          </a:p>
          <a:p>
            <a:pPr lvl="1"/>
            <a:r>
              <a:rPr lang="en-US" b="1" dirty="0" smtClean="0">
                <a:hlinkClick r:id="rId3"/>
              </a:rPr>
              <a:t>Billiongraves.com</a:t>
            </a:r>
            <a:endParaRPr lang="en-US" b="1" dirty="0" smtClean="0"/>
          </a:p>
          <a:p>
            <a:pPr lvl="1"/>
            <a:endParaRPr lang="en-US" b="1" i="1" dirty="0" smtClean="0"/>
          </a:p>
          <a:p>
            <a:r>
              <a:rPr lang="en-US" b="1" dirty="0">
                <a:hlinkClick r:id="rId4"/>
              </a:rPr>
              <a:t>Oconee County, SC, Cemetery Survey Projects </a:t>
            </a:r>
            <a:endParaRPr lang="en-US" b="1" dirty="0"/>
          </a:p>
          <a:p>
            <a:pPr lvl="1"/>
            <a:r>
              <a:rPr lang="en-US" dirty="0">
                <a:hlinkClick r:id="rId5"/>
              </a:rPr>
              <a:t>Ann Rogers Memorial South Carolina History Room at Oconee County Public Library</a:t>
            </a:r>
            <a:endParaRPr lang="en-US" dirty="0"/>
          </a:p>
          <a:p>
            <a:endParaRPr lang="en-US" b="1" i="1" dirty="0" smtClean="0"/>
          </a:p>
          <a:p>
            <a:r>
              <a:rPr lang="en-US" b="1" i="1" dirty="0" smtClean="0"/>
              <a:t>Historic </a:t>
            </a:r>
            <a:r>
              <a:rPr lang="en-US" b="1" i="1" dirty="0"/>
              <a:t>maps featuring </a:t>
            </a:r>
            <a:r>
              <a:rPr lang="en-US" b="1" i="1" dirty="0" smtClean="0"/>
              <a:t>cemeteries</a:t>
            </a:r>
            <a:endParaRPr lang="en-US" b="1" i="1" dirty="0"/>
          </a:p>
          <a:p>
            <a:pPr lvl="1"/>
            <a:r>
              <a:rPr lang="en-US" dirty="0">
                <a:hlinkClick r:id="rId6"/>
              </a:rPr>
              <a:t>1953 Oconee County SC “Farm Plat Book &amp; Business Guide”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Hartwell Project Maps (Oconee County GIS</a:t>
            </a:r>
            <a:r>
              <a:rPr lang="en-US" dirty="0" smtClean="0">
                <a:hlinkClick r:id="rId7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Map of </a:t>
            </a:r>
            <a:r>
              <a:rPr lang="en-US" dirty="0" smtClean="0"/>
              <a:t>Jocassee</a:t>
            </a:r>
            <a:r>
              <a:rPr lang="en-US" dirty="0" smtClean="0"/>
              <a:t> Valley pre-inundation</a:t>
            </a:r>
          </a:p>
          <a:p>
            <a:pPr lvl="2"/>
            <a:r>
              <a:rPr lang="en-US" dirty="0" smtClean="0"/>
              <a:t>Can be found inside covers of </a:t>
            </a:r>
            <a:r>
              <a:rPr lang="en-US" i="1" dirty="0" smtClean="0"/>
              <a:t>Jocassee</a:t>
            </a:r>
            <a:r>
              <a:rPr lang="en-US" i="1" dirty="0" smtClean="0"/>
              <a:t> Valley </a:t>
            </a:r>
            <a:r>
              <a:rPr lang="en-US" dirty="0" smtClean="0"/>
              <a:t>by Claudia </a:t>
            </a:r>
            <a:r>
              <a:rPr lang="en-US" dirty="0" smtClean="0"/>
              <a:t>Whitmire</a:t>
            </a:r>
            <a:r>
              <a:rPr lang="en-US" dirty="0" smtClean="0"/>
              <a:t> </a:t>
            </a:r>
            <a:r>
              <a:rPr lang="en-US" dirty="0" smtClean="0"/>
              <a:t>Hembree</a:t>
            </a:r>
            <a:endParaRPr lang="en-US" dirty="0"/>
          </a:p>
          <a:p>
            <a:endParaRPr lang="en-US" b="1" i="1" dirty="0" smtClean="0"/>
          </a:p>
          <a:p>
            <a:r>
              <a:rPr lang="en-US" b="1" i="1" dirty="0" smtClean="0"/>
              <a:t>For veteran graves</a:t>
            </a:r>
          </a:p>
          <a:p>
            <a:pPr lvl="1"/>
            <a:r>
              <a:rPr lang="en-US" dirty="0" smtClean="0">
                <a:hlinkClick r:id="rId8"/>
              </a:rPr>
              <a:t>US Veteran’s Affairs – Nationwide Gravesite Locator</a:t>
            </a:r>
            <a:endParaRPr lang="en-US" dirty="0" smtClean="0"/>
          </a:p>
          <a:p>
            <a:pPr lvl="2"/>
            <a:r>
              <a:rPr lang="en-US" dirty="0" smtClean="0">
                <a:hlinkClick r:id="rId9"/>
              </a:rPr>
              <a:t>American Battle Monuments Commission</a:t>
            </a:r>
            <a:endParaRPr lang="en-US" dirty="0" smtClean="0"/>
          </a:p>
          <a:p>
            <a:pPr lvl="2"/>
            <a:r>
              <a:rPr lang="en-US" dirty="0">
                <a:hlinkClick r:id="rId10"/>
              </a:rPr>
              <a:t>United States Headstone Applications for U.S. Military Veterans, </a:t>
            </a:r>
            <a:r>
              <a:rPr lang="en-US" dirty="0" smtClean="0">
                <a:hlinkClick r:id="rId10"/>
              </a:rPr>
              <a:t>1925-1949</a:t>
            </a:r>
            <a:endParaRPr lang="en-US" dirty="0"/>
          </a:p>
          <a:p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i="1" dirty="0" smtClean="0"/>
          </a:p>
          <a:p>
            <a:r>
              <a:rPr lang="en-US" b="1" i="1" dirty="0" smtClean="0"/>
              <a:t>South </a:t>
            </a:r>
            <a:r>
              <a:rPr lang="en-US" b="1" i="1" dirty="0"/>
              <a:t>Carolina Department of Archives and History</a:t>
            </a:r>
          </a:p>
          <a:p>
            <a:pPr lvl="1"/>
            <a:r>
              <a:rPr lang="en-US" dirty="0">
                <a:hlinkClick r:id="rId2"/>
              </a:rPr>
              <a:t>Cemeteries | SC Department of Archives and History</a:t>
            </a:r>
            <a:endParaRPr lang="en-US" dirty="0"/>
          </a:p>
          <a:p>
            <a:r>
              <a:rPr lang="en-US" b="1" i="1" dirty="0" smtClean="0"/>
              <a:t>NPS </a:t>
            </a:r>
            <a:r>
              <a:rPr lang="en-US" b="1" i="1" dirty="0"/>
              <a:t>Preservation </a:t>
            </a:r>
            <a:r>
              <a:rPr lang="en-US" b="1" i="1" dirty="0" smtClean="0"/>
              <a:t>Briefs</a:t>
            </a:r>
          </a:p>
          <a:p>
            <a:pPr lvl="1"/>
            <a:r>
              <a:rPr lang="en-US" dirty="0">
                <a:hlinkClick r:id="rId3"/>
              </a:rPr>
              <a:t>Preservation Brief 48: Preserving Grave Markers in Historic Cemeteries (nps.gov)</a:t>
            </a:r>
            <a:endParaRPr lang="en-US" dirty="0"/>
          </a:p>
          <a:p>
            <a:r>
              <a:rPr lang="en-US" b="1" i="1" dirty="0" smtClean="0"/>
              <a:t>National </a:t>
            </a:r>
            <a:r>
              <a:rPr lang="en-US" b="1" i="1" dirty="0"/>
              <a:t>Center for Preservation Technology and Training (NCPTT)</a:t>
            </a:r>
          </a:p>
          <a:p>
            <a:pPr lvl="1"/>
            <a:r>
              <a:rPr lang="en-US" dirty="0">
                <a:hlinkClick r:id="rId4"/>
              </a:rPr>
              <a:t>https://www.ncptt.nps.gov/blog/documentation/</a:t>
            </a:r>
            <a:endParaRPr lang="en-US" dirty="0"/>
          </a:p>
          <a:p>
            <a:r>
              <a:rPr lang="en-US" b="1" i="1" dirty="0" smtClean="0"/>
              <a:t>Chicora </a:t>
            </a:r>
            <a:r>
              <a:rPr lang="en-US" b="1" i="1" dirty="0"/>
              <a:t>Foundation 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www.chicora.org/cemetery-forms.html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Cemeteries:  Outdoor Museums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Cemeteries </a:t>
            </a:r>
            <a:r>
              <a:rPr lang="en-US" b="1" dirty="0"/>
              <a:t>provide a tangible &amp; lasting link to the </a:t>
            </a:r>
            <a:r>
              <a:rPr lang="en-US" b="1" dirty="0" smtClean="0"/>
              <a:t>past.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Cemeteries can be examined as a whole unit or as individual </a:t>
            </a:r>
            <a:r>
              <a:rPr lang="en-US" b="1" dirty="0" smtClean="0"/>
              <a:t>graves.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u="sng" dirty="0" smtClean="0"/>
              <a:t>Cemeteries are a wealth </a:t>
            </a:r>
            <a:r>
              <a:rPr lang="en-US" u="sng" dirty="0"/>
              <a:t>of information</a:t>
            </a:r>
          </a:p>
          <a:p>
            <a:pPr lvl="1"/>
            <a:r>
              <a:rPr lang="en-US" b="1" i="1" dirty="0" smtClean="0"/>
              <a:t>Genealogical</a:t>
            </a:r>
          </a:p>
          <a:p>
            <a:pPr lvl="2"/>
            <a:r>
              <a:rPr lang="en-US" i="1" dirty="0" smtClean="0"/>
              <a:t>Examples:  personal details, family connections, </a:t>
            </a:r>
            <a:r>
              <a:rPr lang="en-US" i="1" dirty="0" smtClean="0"/>
              <a:t>etc</a:t>
            </a:r>
            <a:r>
              <a:rPr lang="en-US" i="1" dirty="0" smtClean="0"/>
              <a:t>…</a:t>
            </a:r>
            <a:endParaRPr lang="en-US" i="1" dirty="0"/>
          </a:p>
          <a:p>
            <a:pPr lvl="1"/>
            <a:r>
              <a:rPr lang="en-US" b="1" i="1" dirty="0" smtClean="0"/>
              <a:t>Historical</a:t>
            </a:r>
          </a:p>
          <a:p>
            <a:pPr lvl="2"/>
            <a:r>
              <a:rPr lang="en-US" i="1" dirty="0" smtClean="0"/>
              <a:t>Examples:  migration trends, town/area settlement, epidemics/disasters, </a:t>
            </a:r>
            <a:r>
              <a:rPr lang="en-US" i="1" dirty="0" smtClean="0"/>
              <a:t>etc</a:t>
            </a:r>
            <a:r>
              <a:rPr lang="en-US" i="1" dirty="0" smtClean="0"/>
              <a:t>…</a:t>
            </a:r>
            <a:endParaRPr lang="en-US" i="1" dirty="0"/>
          </a:p>
          <a:p>
            <a:pPr lvl="1"/>
            <a:r>
              <a:rPr lang="en-US" b="1" i="1" dirty="0" smtClean="0"/>
              <a:t>Anthropological</a:t>
            </a:r>
          </a:p>
          <a:p>
            <a:pPr lvl="2"/>
            <a:r>
              <a:rPr lang="en-US" i="1" dirty="0" smtClean="0"/>
              <a:t>Examples:  religious beliefs, social/cultural practices, </a:t>
            </a:r>
            <a:r>
              <a:rPr lang="en-US" i="1" dirty="0" smtClean="0"/>
              <a:t>etc</a:t>
            </a:r>
            <a:r>
              <a:rPr lang="en-US" i="1" dirty="0" smtClean="0"/>
              <a:t>…</a:t>
            </a:r>
            <a:endParaRPr lang="en-US" i="1" dirty="0"/>
          </a:p>
          <a:p>
            <a:pPr lvl="1"/>
            <a:r>
              <a:rPr lang="en-US" b="1" i="1" dirty="0" smtClean="0"/>
              <a:t>Archaeological</a:t>
            </a:r>
          </a:p>
          <a:p>
            <a:pPr lvl="2"/>
            <a:r>
              <a:rPr lang="en-US" i="1" dirty="0" smtClean="0"/>
              <a:t>Examples:  ground depressions, oddly-placed stones or plants, mounds, </a:t>
            </a:r>
            <a:r>
              <a:rPr lang="en-US" i="1" dirty="0" smtClean="0"/>
              <a:t>etc</a:t>
            </a:r>
            <a:r>
              <a:rPr lang="en-US" i="1" dirty="0" smtClean="0"/>
              <a:t>…</a:t>
            </a:r>
            <a:endParaRPr lang="en-US" i="1" dirty="0"/>
          </a:p>
          <a:p>
            <a:pPr marL="0" indent="0">
              <a:buNone/>
            </a:pPr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Tombstone Tourists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It pays to visit a cemetery in person.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dirty="0" smtClean="0"/>
              <a:t>Points of etiquette &amp; safety:</a:t>
            </a:r>
          </a:p>
          <a:p>
            <a:pPr lvl="1"/>
            <a:r>
              <a:rPr lang="en-US" dirty="0" smtClean="0">
                <a:hlinkClick r:id="rId2"/>
              </a:rPr>
              <a:t>Get permission to access private property.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2060"/>
                </a:solidFill>
                <a:hlinkClick r:id="rId3"/>
              </a:rPr>
              <a:t>Who owns it?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/>
              <a:t>Get permission to perform any clearing or maintenance on private property.</a:t>
            </a:r>
          </a:p>
          <a:p>
            <a:pPr lvl="1"/>
            <a:r>
              <a:rPr lang="en-US" dirty="0" smtClean="0"/>
              <a:t>Do no harm. Avoid rubbings &amp; litter.</a:t>
            </a:r>
          </a:p>
          <a:p>
            <a:pPr lvl="1"/>
            <a:r>
              <a:rPr lang="en-US" dirty="0"/>
              <a:t>Be careful!  Watch for dangerous wildlife, vegetation, holes, stones, unstable terrain, </a:t>
            </a:r>
            <a:r>
              <a:rPr lang="en-US" dirty="0"/>
              <a:t>etc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Be prepared!  Bring what you need.</a:t>
            </a:r>
          </a:p>
          <a:p>
            <a:pPr lvl="1"/>
            <a:r>
              <a:rPr lang="en-US" dirty="0" smtClean="0"/>
              <a:t>Be aware of your surroundings.</a:t>
            </a:r>
          </a:p>
          <a:p>
            <a:pPr lvl="1"/>
            <a:r>
              <a:rPr lang="en-US" dirty="0" smtClean="0"/>
              <a:t>Be respectful of graves.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Look at the front &amp; back of tombstones…also footstones</a:t>
            </a:r>
          </a:p>
          <a:p>
            <a:pPr lvl="1"/>
            <a:r>
              <a:rPr lang="en-US" b="1" i="1" dirty="0"/>
              <a:t>What you can learn:</a:t>
            </a:r>
          </a:p>
          <a:p>
            <a:pPr lvl="2"/>
            <a:r>
              <a:rPr lang="en-US" dirty="0"/>
              <a:t>Vital </a:t>
            </a:r>
            <a:r>
              <a:rPr lang="en-US" dirty="0" smtClean="0"/>
              <a:t>information &amp; photos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Family relationships</a:t>
            </a:r>
          </a:p>
          <a:p>
            <a:pPr lvl="2"/>
            <a:r>
              <a:rPr lang="en-US" dirty="0"/>
              <a:t>Previously unknown children</a:t>
            </a:r>
          </a:p>
          <a:p>
            <a:pPr lvl="2"/>
            <a:r>
              <a:rPr lang="en-US" dirty="0"/>
              <a:t>Military service information </a:t>
            </a:r>
          </a:p>
          <a:p>
            <a:pPr lvl="2"/>
            <a:r>
              <a:rPr lang="en-US" dirty="0"/>
              <a:t>Membership in fraternal, civic, or religious </a:t>
            </a:r>
            <a:r>
              <a:rPr lang="en-US" dirty="0" smtClean="0"/>
              <a:t>organizations</a:t>
            </a:r>
          </a:p>
          <a:p>
            <a:pPr lvl="2"/>
            <a:r>
              <a:rPr lang="en-US" dirty="0" smtClean="0"/>
              <a:t>Accomplishments</a:t>
            </a:r>
            <a:endParaRPr lang="en-US" dirty="0"/>
          </a:p>
          <a:p>
            <a:pPr lvl="2"/>
            <a:r>
              <a:rPr lang="en-US" dirty="0"/>
              <a:t>Country of origin</a:t>
            </a:r>
          </a:p>
          <a:p>
            <a:pPr lvl="2"/>
            <a:r>
              <a:rPr lang="en-US" dirty="0"/>
              <a:t>Religion</a:t>
            </a:r>
          </a:p>
          <a:p>
            <a:pPr lvl="2"/>
            <a:r>
              <a:rPr lang="en-US" dirty="0"/>
              <a:t>Cause of death</a:t>
            </a:r>
          </a:p>
          <a:p>
            <a:r>
              <a:rPr lang="en-US" dirty="0" smtClean="0"/>
              <a:t>Look </a:t>
            </a:r>
            <a:r>
              <a:rPr lang="en-US" dirty="0"/>
              <a:t>at neighboring graves</a:t>
            </a:r>
          </a:p>
          <a:p>
            <a:pPr lvl="1"/>
            <a:r>
              <a:rPr lang="en-US" sz="1600" dirty="0"/>
              <a:t>2nd marriages, extended family</a:t>
            </a:r>
          </a:p>
          <a:p>
            <a:pPr lvl="1"/>
            <a:r>
              <a:rPr lang="en-US" sz="1600" dirty="0"/>
              <a:t>Epidemics or local tragedies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3857" y="1499000"/>
            <a:ext cx="5286400" cy="396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3600" y="1499000"/>
            <a:ext cx="5286400" cy="3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325" y="1315810"/>
            <a:ext cx="5562600" cy="4171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19" y="642256"/>
            <a:ext cx="3919557" cy="55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Cemeteries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2400" dirty="0" smtClean="0"/>
          </a:p>
          <a:p>
            <a:pPr marL="342900" indent="-342900"/>
            <a:r>
              <a:rPr lang="en-US" sz="2400" b="1" dirty="0" smtClean="0"/>
              <a:t>Time</a:t>
            </a:r>
          </a:p>
          <a:p>
            <a:pPr marL="342900" indent="-342900"/>
            <a:r>
              <a:rPr lang="en-US" sz="2400" b="1" dirty="0" smtClean="0"/>
              <a:t>Weather</a:t>
            </a:r>
          </a:p>
          <a:p>
            <a:pPr marL="342900" indent="-342900"/>
            <a:r>
              <a:rPr lang="en-US" sz="2400" b="1" dirty="0" smtClean="0"/>
              <a:t>Vandalism</a:t>
            </a:r>
          </a:p>
          <a:p>
            <a:pPr marL="342900" indent="-342900"/>
            <a:r>
              <a:rPr lang="en-US" sz="2400" b="1" dirty="0" smtClean="0"/>
              <a:t>Construction/Inundation</a:t>
            </a:r>
          </a:p>
          <a:p>
            <a:pPr marL="342900" indent="-342900"/>
            <a:r>
              <a:rPr lang="en-US" sz="2400" b="1" dirty="0" smtClean="0"/>
              <a:t>Property transfers</a:t>
            </a:r>
          </a:p>
          <a:p>
            <a:pPr marL="342900" indent="-342900"/>
            <a:r>
              <a:rPr lang="en-US" sz="2400" b="1" dirty="0" smtClean="0"/>
              <a:t>Abandonment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dirty="0"/>
              <a:t>How you can help:</a:t>
            </a:r>
          </a:p>
          <a:p>
            <a:pPr lvl="1"/>
            <a:r>
              <a:rPr lang="en-US" dirty="0"/>
              <a:t>Document, document, document!</a:t>
            </a:r>
          </a:p>
          <a:p>
            <a:pPr lvl="1"/>
            <a:r>
              <a:rPr lang="en-US" dirty="0"/>
              <a:t>Monitor &amp; </a:t>
            </a:r>
            <a:r>
              <a:rPr lang="en-US" dirty="0" smtClean="0"/>
              <a:t>protect</a:t>
            </a:r>
            <a:endParaRPr lang="en-US" dirty="0"/>
          </a:p>
          <a:p>
            <a:pPr lvl="1"/>
            <a:r>
              <a:rPr lang="en-US" dirty="0"/>
              <a:t>Assist with </a:t>
            </a:r>
            <a:r>
              <a:rPr lang="en-US" dirty="0" smtClean="0"/>
              <a:t>preservation efforts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Advice about cleaning tombstones:</a:t>
            </a:r>
          </a:p>
          <a:p>
            <a:pPr lvl="1"/>
            <a:r>
              <a:rPr lang="en-US" dirty="0"/>
              <a:t>DO NO HARM</a:t>
            </a:r>
          </a:p>
          <a:p>
            <a:pPr lvl="1"/>
            <a:r>
              <a:rPr lang="en-US" dirty="0"/>
              <a:t>BE </a:t>
            </a:r>
            <a:r>
              <a:rPr lang="en-US" dirty="0" smtClean="0"/>
              <a:t>GENTLE &amp; PATIENT</a:t>
            </a:r>
            <a:endParaRPr lang="en-US" dirty="0"/>
          </a:p>
          <a:p>
            <a:pPr lvl="1"/>
            <a:r>
              <a:rPr lang="en-US" dirty="0"/>
              <a:t>Soak stone </a:t>
            </a:r>
            <a:r>
              <a:rPr lang="en-US" dirty="0" smtClean="0"/>
              <a:t>with water before cleaning </a:t>
            </a:r>
            <a:endParaRPr lang="en-US" dirty="0"/>
          </a:p>
          <a:p>
            <a:pPr lvl="1"/>
            <a:r>
              <a:rPr lang="en-US" dirty="0" smtClean="0"/>
              <a:t>Use a </a:t>
            </a:r>
            <a:r>
              <a:rPr lang="en-US" dirty="0"/>
              <a:t>s</a:t>
            </a:r>
            <a:r>
              <a:rPr lang="en-US" dirty="0" smtClean="0"/>
              <a:t>oft-bristle </a:t>
            </a:r>
            <a:r>
              <a:rPr lang="en-US" dirty="0"/>
              <a:t>brush</a:t>
            </a:r>
          </a:p>
          <a:p>
            <a:pPr lvl="1"/>
            <a:r>
              <a:rPr lang="en-US" dirty="0" smtClean="0"/>
              <a:t>Use only low-pressure </a:t>
            </a:r>
            <a:r>
              <a:rPr lang="en-US" dirty="0"/>
              <a:t>water</a:t>
            </a:r>
          </a:p>
          <a:p>
            <a:pPr lvl="1"/>
            <a:r>
              <a:rPr lang="en-US" dirty="0"/>
              <a:t>Clean from bottom to </a:t>
            </a:r>
            <a:r>
              <a:rPr lang="en-US" dirty="0" smtClean="0"/>
              <a:t>top (avoids streaks)</a:t>
            </a:r>
            <a:endParaRPr lang="en-US" dirty="0"/>
          </a:p>
          <a:p>
            <a:pPr lvl="1"/>
            <a:r>
              <a:rPr lang="en-US" dirty="0" smtClean="0"/>
              <a:t>Use a circular </a:t>
            </a:r>
            <a:r>
              <a:rPr lang="en-US" dirty="0"/>
              <a:t>motion</a:t>
            </a:r>
          </a:p>
          <a:p>
            <a:pPr lvl="1"/>
            <a:r>
              <a:rPr lang="en-US" dirty="0"/>
              <a:t>Use LOTS of water</a:t>
            </a:r>
          </a:p>
          <a:p>
            <a:pPr lvl="1"/>
            <a:r>
              <a:rPr lang="en-US" dirty="0"/>
              <a:t>Don’t use chemical </a:t>
            </a:r>
            <a:r>
              <a:rPr lang="en-US" dirty="0" smtClean="0"/>
              <a:t>cleaners </a:t>
            </a:r>
            <a:r>
              <a:rPr lang="en-US" dirty="0"/>
              <a:t>or </a:t>
            </a:r>
            <a:r>
              <a:rPr lang="en-US" dirty="0" smtClean="0"/>
              <a:t>herbicides if </a:t>
            </a:r>
            <a:r>
              <a:rPr lang="en-US" dirty="0"/>
              <a:t>you don’t have to</a:t>
            </a:r>
          </a:p>
          <a:p>
            <a:pPr lvl="1"/>
            <a:r>
              <a:rPr lang="en-US" dirty="0"/>
              <a:t>NO bleach, acids, pressure washing, wire brushes, sandblasting, or power </a:t>
            </a:r>
            <a:r>
              <a:rPr lang="en-US" dirty="0" smtClean="0"/>
              <a:t>equipment (find a professional)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&amp; Locating Historic Cemeteries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Where to obtain burial information:</a:t>
            </a:r>
          </a:p>
          <a:p>
            <a:pPr marL="342900" indent="-342900"/>
            <a:r>
              <a:rPr lang="en-US" b="1" dirty="0" smtClean="0">
                <a:hlinkClick r:id="rId2"/>
              </a:rPr>
              <a:t>Death Certificates</a:t>
            </a:r>
            <a:endParaRPr lang="en-US" b="1" dirty="0" smtClean="0"/>
          </a:p>
          <a:p>
            <a:pPr marL="515938" lvl="1" indent="-342900"/>
            <a:r>
              <a:rPr lang="en-US" dirty="0" smtClean="0">
                <a:hlinkClick r:id="rId3"/>
              </a:rPr>
              <a:t>SC Death Index 1915-1967</a:t>
            </a:r>
            <a:endParaRPr lang="en-US" dirty="0" smtClean="0"/>
          </a:p>
          <a:p>
            <a:pPr marL="342900" indent="-342900"/>
            <a:r>
              <a:rPr lang="en-US" b="1" dirty="0" smtClean="0"/>
              <a:t>Obituaries</a:t>
            </a:r>
          </a:p>
          <a:p>
            <a:pPr marL="515938" lvl="1" indent="-342900"/>
            <a:r>
              <a:rPr lang="en-US" dirty="0" smtClean="0">
                <a:hlinkClick r:id="rId4"/>
              </a:rPr>
              <a:t>Chronicling America</a:t>
            </a:r>
            <a:endParaRPr lang="en-US" dirty="0" smtClean="0"/>
          </a:p>
          <a:p>
            <a:pPr marL="515938" lvl="1" indent="-342900"/>
            <a:r>
              <a:rPr lang="en-US" dirty="0" smtClean="0">
                <a:hlinkClick r:id="rId5"/>
              </a:rPr>
              <a:t>Newspapers.com</a:t>
            </a:r>
            <a:endParaRPr lang="en-US" dirty="0" smtClean="0"/>
          </a:p>
          <a:p>
            <a:pPr marL="515938" lvl="1" indent="-342900"/>
            <a:r>
              <a:rPr lang="en-US" dirty="0" smtClean="0">
                <a:hlinkClick r:id="rId6"/>
              </a:rPr>
              <a:t>Ann Rogers Memorial South Carolina History Room at Oconee County Public Library</a:t>
            </a:r>
            <a:endParaRPr lang="en-US" dirty="0" smtClean="0"/>
          </a:p>
          <a:p>
            <a:pPr marL="342900" indent="-342900"/>
            <a:r>
              <a:rPr lang="en-US" dirty="0" smtClean="0"/>
              <a:t>Church and/or funeral home records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170752" lvl="1" indent="0">
              <a:buNone/>
            </a:pPr>
            <a:endParaRPr lang="en-US" b="1" i="1" dirty="0"/>
          </a:p>
          <a:p>
            <a:pPr marL="170752" lvl="1" indent="0">
              <a:buNone/>
            </a:pPr>
            <a:r>
              <a:rPr lang="en-US" b="1" i="1" dirty="0" smtClean="0"/>
              <a:t>Issues </a:t>
            </a:r>
            <a:r>
              <a:rPr lang="en-US" b="1" i="1" dirty="0"/>
              <a:t>that may arise:</a:t>
            </a:r>
          </a:p>
          <a:p>
            <a:pPr lvl="2"/>
            <a:r>
              <a:rPr lang="en-US" dirty="0"/>
              <a:t>Incorrect information listed</a:t>
            </a:r>
          </a:p>
          <a:p>
            <a:pPr lvl="2"/>
            <a:r>
              <a:rPr lang="en-US" dirty="0"/>
              <a:t>Cemetery name has </a:t>
            </a:r>
            <a:r>
              <a:rPr lang="en-US" dirty="0" smtClean="0"/>
              <a:t>changed or misleading</a:t>
            </a:r>
            <a:endParaRPr lang="en-US" dirty="0"/>
          </a:p>
          <a:p>
            <a:pPr lvl="2"/>
            <a:r>
              <a:rPr lang="en-US" dirty="0"/>
              <a:t>Old and now incorrect location details (GPS coordinates, driving directions, </a:t>
            </a:r>
            <a:r>
              <a:rPr lang="en-US" dirty="0"/>
              <a:t>etc</a:t>
            </a:r>
            <a:r>
              <a:rPr lang="en-US" dirty="0"/>
              <a:t>…)</a:t>
            </a:r>
          </a:p>
          <a:p>
            <a:pPr lvl="2"/>
            <a:r>
              <a:rPr lang="en-US" dirty="0"/>
              <a:t>Church has closed or moved</a:t>
            </a:r>
          </a:p>
          <a:p>
            <a:pPr lvl="2"/>
            <a:r>
              <a:rPr lang="en-US" dirty="0"/>
              <a:t>Relocated cemeteries (inundation)</a:t>
            </a:r>
          </a:p>
          <a:p>
            <a:pPr lvl="2"/>
            <a:r>
              <a:rPr lang="en-US" dirty="0"/>
              <a:t>Abandoned/overgrown/vandalized cemeteries</a:t>
            </a:r>
          </a:p>
          <a:p>
            <a:pPr lvl="2"/>
            <a:r>
              <a:rPr lang="en-US" dirty="0"/>
              <a:t>Cemeteries on private property</a:t>
            </a:r>
          </a:p>
          <a:p>
            <a:pPr lvl="2"/>
            <a:r>
              <a:rPr lang="en-US" dirty="0"/>
              <a:t>Temporary grave markers used indefinitely</a:t>
            </a:r>
          </a:p>
          <a:p>
            <a:pPr lvl="2"/>
            <a:r>
              <a:rPr lang="en-US" dirty="0"/>
              <a:t>Unmarked graves (slaves, anyone too poor for a tombstone, </a:t>
            </a:r>
            <a:r>
              <a:rPr lang="en-US" dirty="0"/>
              <a:t>etc</a:t>
            </a:r>
            <a:r>
              <a:rPr lang="en-US" dirty="0"/>
              <a:t>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5" b="4286"/>
          <a:stretch/>
        </p:blipFill>
        <p:spPr>
          <a:xfrm>
            <a:off x="1592250" y="304800"/>
            <a:ext cx="620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" r="9251" b="1269"/>
          <a:stretch/>
        </p:blipFill>
        <p:spPr>
          <a:xfrm rot="21310459">
            <a:off x="1308330" y="417624"/>
            <a:ext cx="6559130" cy="60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23411</TotalTime>
  <Words>570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How-To History:  Locating Historic Cemeteries</vt:lpstr>
      <vt:lpstr>Cemeteries:  Outdoor Museums</vt:lpstr>
      <vt:lpstr>Tombstone Tourists</vt:lpstr>
      <vt:lpstr>PowerPoint Presentation</vt:lpstr>
      <vt:lpstr>PowerPoint Presentation</vt:lpstr>
      <vt:lpstr>Threats to Cemeteries</vt:lpstr>
      <vt:lpstr>Identifying &amp; Locating Historic Cemeteries</vt:lpstr>
      <vt:lpstr>PowerPoint Presentation</vt:lpstr>
      <vt:lpstr>PowerPoint Presentation</vt:lpstr>
      <vt:lpstr>PowerPoint Presentation</vt:lpstr>
      <vt:lpstr>Tombstone Symbols</vt:lpstr>
      <vt:lpstr>Cemetery Databases &amp; Map Resources (FREE)</vt:lpstr>
      <vt:lpstr>Additional Resources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How-To History:  Locating History Cemeteries</dc:title>
  <dc:creator>Oconee Heritage Center</dc:creator>
  <cp:lastModifiedBy>Oconee Heritage Center</cp:lastModifiedBy>
  <cp:revision>38</cp:revision>
  <dcterms:created xsi:type="dcterms:W3CDTF">2021-03-25T20:02:23Z</dcterms:created>
  <dcterms:modified xsi:type="dcterms:W3CDTF">2021-04-22T16:48:02Z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