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</p:sldIdLst>
  <p:sldSz cy="6858000" cx="9144000"/>
  <p:notesSz cx="6858000" cy="9144000"/>
  <p:embeddedFontLst>
    <p:embeddedFont>
      <p:font typeface="Palatino Linotype"/>
      <p:regular r:id="rId38"/>
      <p:bold r:id="rId39"/>
      <p:italic r:id="rId40"/>
      <p:boldItalic r:id="rId4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42" roundtripDataSignature="AMtx7mjNDrNGeQFNQngGkTu2qHsw4Gc4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PalatinoLinotype-italic.fntdata"/><Relationship Id="rId20" Type="http://schemas.openxmlformats.org/officeDocument/2006/relationships/slide" Target="slides/slide15.xml"/><Relationship Id="rId42" Type="http://customschemas.google.com/relationships/presentationmetadata" Target="metadata"/><Relationship Id="rId41" Type="http://schemas.openxmlformats.org/officeDocument/2006/relationships/font" Target="fonts/PalatinoLinotype-boldItalic.fntdata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font" Target="fonts/PalatinoLinotype-bold.fntdata"/><Relationship Id="rId16" Type="http://schemas.openxmlformats.org/officeDocument/2006/relationships/slide" Target="slides/slide11.xml"/><Relationship Id="rId38" Type="http://schemas.openxmlformats.org/officeDocument/2006/relationships/font" Target="fonts/PalatinoLinotype-regular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f148aad571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f148aad57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1f148aad571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1f148aad57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f148aad571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1f148aad57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04c1035bc2_0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04c1035bc2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1f148aad571_0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1f148aad571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1f148aad571_0_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1f148aad571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1f148aad571_0_4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1f148aad571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1f148aad571_0_3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1f148aad571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1f148aad571_0_4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1f148aad571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1f148aad571_0_5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1f148aad571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1f148aad571_0_5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1f148aad571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1f148aad571_0_6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1f148aad571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1f148aad571_0_6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Google Shape;257;g1f148aad571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21900ac8e67_0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21900ac8e67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21900ac8e67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21900ac8e6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f148aad571_0_2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f148aad571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f148aad571_0_3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f148aad571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7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7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6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7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7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2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9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9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2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0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30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3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3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3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3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3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4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4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34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3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5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5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35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3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://www.gaylord.com/" TargetMode="External"/><Relationship Id="rId4" Type="http://schemas.openxmlformats.org/officeDocument/2006/relationships/hyperlink" Target="http://www.archivalmethods.com/" TargetMode="External"/><Relationship Id="rId5" Type="http://schemas.openxmlformats.org/officeDocument/2006/relationships/hyperlink" Target="http://www.hollingermetaledge.com/" TargetMode="External"/><Relationship Id="rId6" Type="http://schemas.openxmlformats.org/officeDocument/2006/relationships/hyperlink" Target="http://www.universityproducts.com/" TargetMode="Externa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hyperlink" Target="https://legacybox.com/pages/how-it-works" TargetMode="External"/><Relationship Id="rId4" Type="http://schemas.openxmlformats.org/officeDocument/2006/relationships/hyperlink" Target="https://www.imemories.com/search?tw_source=google&amp;tw_adid=568018478797&amp;utm_source=google&amp;utm_medium=paid&amp;utm_campaign=1626129277&amp;utm_content=67399904332&amp;utm_term=imemories&amp;gadid=568018478797&amp;gclid=CjwKCAiA0JKfBhBIEiwAPhZXD56f3iafbX4DXk9NcOYSVXKbrPxoAxbp0YM9cUF5RuX2jEB3wIQ3IBoCp5IQAvD_BwE#digitize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hyperlink" Target="https://www.archives.gov/preservation/family-archives/digitizing" TargetMode="External"/><Relationship Id="rId4" Type="http://schemas.openxmlformats.org/officeDocument/2006/relationships/hyperlink" Target="https://evalogue.life/how-to-digitize-slides-audio-and-other-media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585787" y="10668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920"/>
              <a:buFont typeface="Arabic Typesetting"/>
              <a:buNone/>
            </a:pPr>
            <a:r>
              <a:rPr b="1" lang="en-US" sz="7019">
                <a:solidFill>
                  <a:srgbClr val="17365D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How-To History:</a:t>
            </a:r>
            <a:endParaRPr b="1" sz="7019">
              <a:solidFill>
                <a:srgbClr val="17365D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304800" y="25527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17365D"/>
              </a:buClr>
              <a:buSzPts val="4000"/>
              <a:buNone/>
            </a:pPr>
            <a:r>
              <a:rPr i="1" lang="en-US" sz="4000">
                <a:solidFill>
                  <a:srgbClr val="17365D"/>
                </a:solidFill>
              </a:rPr>
              <a:t>At Home </a:t>
            </a:r>
            <a:endParaRPr i="1" sz="4000">
              <a:solidFill>
                <a:srgbClr val="17365D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17365D"/>
              </a:buClr>
              <a:buSzPts val="4000"/>
              <a:buNone/>
            </a:pPr>
            <a:r>
              <a:rPr i="1" lang="en-US" sz="4000">
                <a:solidFill>
                  <a:srgbClr val="17365D"/>
                </a:solidFill>
              </a:rPr>
              <a:t>Heirloom &amp; Photo Preservation </a:t>
            </a:r>
            <a:endParaRPr i="1" sz="4000">
              <a:solidFill>
                <a:srgbClr val="17365D"/>
              </a:solidFill>
            </a:endParaRPr>
          </a:p>
        </p:txBody>
      </p:sp>
      <p:sp>
        <p:nvSpPr>
          <p:cNvPr id="86" name="Google Shape;86;p1"/>
          <p:cNvSpPr txBox="1"/>
          <p:nvPr>
            <p:ph idx="1" type="subTitle"/>
          </p:nvPr>
        </p:nvSpPr>
        <p:spPr>
          <a:xfrm>
            <a:off x="304800" y="460625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7365D"/>
              </a:buClr>
              <a:buSzPts val="4000"/>
              <a:buNone/>
            </a:pPr>
            <a:r>
              <a:rPr lang="en-US" sz="3400">
                <a:solidFill>
                  <a:schemeClr val="accent2"/>
                </a:solidFill>
              </a:rPr>
              <a:t>Leslie Hagerty</a:t>
            </a:r>
            <a:endParaRPr sz="3400">
              <a:solidFill>
                <a:schemeClr val="accent2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7365D"/>
              </a:buClr>
              <a:buSzPts val="4000"/>
              <a:buNone/>
            </a:pPr>
            <a:r>
              <a:rPr lang="en-US" sz="3400">
                <a:solidFill>
                  <a:schemeClr val="accent2"/>
                </a:solidFill>
              </a:rPr>
              <a:t>Director/Curator</a:t>
            </a:r>
            <a:endParaRPr sz="3400">
              <a:solidFill>
                <a:schemeClr val="accent2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7365D"/>
              </a:buClr>
              <a:buSzPts val="4000"/>
              <a:buNone/>
            </a:pPr>
            <a:r>
              <a:rPr lang="en-US" sz="3400">
                <a:solidFill>
                  <a:schemeClr val="accent2"/>
                </a:solidFill>
              </a:rPr>
              <a:t>Oconee History Museum</a:t>
            </a:r>
            <a:endParaRPr sz="34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>
                <a:solidFill>
                  <a:schemeClr val="dk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Books</a:t>
            </a:r>
            <a:endParaRPr b="1">
              <a:solidFill>
                <a:schemeClr val="dk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140" name="Google Shape;140;p1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10000"/>
          </a:bodyPr>
          <a:lstStyle/>
          <a:p>
            <a:pPr indent="-370840" lvl="0" marL="3429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•"/>
            </a:pPr>
            <a:r>
              <a:rPr b="1" lang="en-US">
                <a:solidFill>
                  <a:schemeClr val="dk2"/>
                </a:solidFill>
              </a:rPr>
              <a:t>Handling</a:t>
            </a:r>
            <a:endParaRPr b="1">
              <a:solidFill>
                <a:schemeClr val="dk2"/>
              </a:solidFill>
            </a:endParaRPr>
          </a:p>
          <a:p>
            <a:pPr indent="-295910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>
                <a:solidFill>
                  <a:schemeClr val="dk2"/>
                </a:solidFill>
              </a:rPr>
              <a:t>Gloves?  Yes and No</a:t>
            </a:r>
            <a:endParaRPr>
              <a:solidFill>
                <a:schemeClr val="dk2"/>
              </a:solidFill>
            </a:endParaRPr>
          </a:p>
          <a:p>
            <a:pPr indent="-22098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•"/>
            </a:pPr>
            <a:r>
              <a:rPr lang="en-US">
                <a:solidFill>
                  <a:schemeClr val="dk2"/>
                </a:solidFill>
              </a:rPr>
              <a:t>Use white gloves when handling the outside of a book (especially if cover has fabric or leather).</a:t>
            </a:r>
            <a:endParaRPr>
              <a:solidFill>
                <a:schemeClr val="dk2"/>
              </a:solidFill>
            </a:endParaRPr>
          </a:p>
          <a:p>
            <a:pPr indent="-22098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•"/>
            </a:pPr>
            <a:r>
              <a:rPr lang="en-US">
                <a:solidFill>
                  <a:schemeClr val="dk2"/>
                </a:solidFill>
              </a:rPr>
              <a:t>Use a bone folder or your ungloved finger tips to turn pages.</a:t>
            </a:r>
            <a:endParaRPr>
              <a:solidFill>
                <a:schemeClr val="dk2"/>
              </a:solidFill>
            </a:endParaRPr>
          </a:p>
          <a:p>
            <a:pPr indent="-19431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75000"/>
              <a:buChar char="•"/>
            </a:pPr>
            <a:r>
              <a:rPr lang="en-US">
                <a:solidFill>
                  <a:schemeClr val="dk2"/>
                </a:solidFill>
              </a:rPr>
              <a:t>When opening, support properly so that spine does not crack.</a:t>
            </a:r>
            <a:endParaRPr>
              <a:solidFill>
                <a:schemeClr val="dk2"/>
              </a:solidFill>
            </a:endParaRPr>
          </a:p>
          <a:p>
            <a:pPr indent="-281940" lvl="0" marL="3429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•"/>
            </a:pPr>
            <a:r>
              <a:rPr b="1" lang="en-US">
                <a:solidFill>
                  <a:schemeClr val="dk2"/>
                </a:solidFill>
              </a:rPr>
              <a:t>Storage &amp; Display</a:t>
            </a:r>
            <a:endParaRPr b="1">
              <a:solidFill>
                <a:schemeClr val="dk2"/>
              </a:solidFill>
            </a:endParaRPr>
          </a:p>
          <a:p>
            <a:pPr indent="-232409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>
                <a:solidFill>
                  <a:schemeClr val="dk2"/>
                </a:solidFill>
              </a:rPr>
              <a:t>Shelve books in a closed glass case away from light and damp areas</a:t>
            </a:r>
            <a:endParaRPr>
              <a:solidFill>
                <a:schemeClr val="dk2"/>
              </a:solidFill>
            </a:endParaRPr>
          </a:p>
          <a:p>
            <a:pPr indent="-232409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>
                <a:solidFill>
                  <a:schemeClr val="dk2"/>
                </a:solidFill>
              </a:rPr>
              <a:t>Place similar sized books next to each other vertically,  packing neither too loosely or tightly (avoid slumping and too much compression)</a:t>
            </a:r>
            <a:endParaRPr>
              <a:solidFill>
                <a:schemeClr val="dk2"/>
              </a:solidFill>
            </a:endParaRPr>
          </a:p>
          <a:p>
            <a:pPr indent="-232409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>
                <a:solidFill>
                  <a:schemeClr val="dk2"/>
                </a:solidFill>
              </a:rPr>
              <a:t>Remove unnecessary objects (Paper clips, rubber bands, bookmarks)</a:t>
            </a:r>
            <a:endParaRPr>
              <a:solidFill>
                <a:schemeClr val="dk2"/>
              </a:solidFill>
            </a:endParaRPr>
          </a:p>
          <a:p>
            <a:pPr indent="-232409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>
                <a:solidFill>
                  <a:schemeClr val="dk2"/>
                </a:solidFill>
              </a:rPr>
              <a:t>If book is too delicate for shelf storage, place flat in an acid-free box</a:t>
            </a:r>
            <a:endParaRPr>
              <a:solidFill>
                <a:schemeClr val="dk2"/>
              </a:solidFill>
            </a:endParaRPr>
          </a:p>
          <a:p>
            <a:pPr indent="-251459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64285"/>
              <a:buChar char="–"/>
            </a:pPr>
            <a:r>
              <a:rPr lang="en-US">
                <a:solidFill>
                  <a:schemeClr val="dk2"/>
                </a:solidFill>
              </a:rPr>
              <a:t>Store in cool and dry location to avoid mildew</a:t>
            </a:r>
            <a:endParaRPr>
              <a:solidFill>
                <a:schemeClr val="dk2"/>
              </a:solidFill>
            </a:endParaRPr>
          </a:p>
          <a:p>
            <a:pPr indent="-251459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64285"/>
              <a:buChar char="–"/>
            </a:pPr>
            <a:r>
              <a:rPr lang="en-US">
                <a:solidFill>
                  <a:schemeClr val="dk2"/>
                </a:solidFill>
              </a:rPr>
              <a:t>If displaying open, provide proper support to spine, avoid direct sunlight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>
                <a:solidFill>
                  <a:schemeClr val="dk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Photographic Prints</a:t>
            </a:r>
            <a:endParaRPr b="1">
              <a:solidFill>
                <a:schemeClr val="dk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146" name="Google Shape;146;p8"/>
          <p:cNvSpPr txBox="1"/>
          <p:nvPr>
            <p:ph idx="1" type="body"/>
          </p:nvPr>
        </p:nvSpPr>
        <p:spPr>
          <a:xfrm>
            <a:off x="457200" y="1600200"/>
            <a:ext cx="8229600" cy="491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0000" lnSpcReduction="10000"/>
          </a:bodyPr>
          <a:lstStyle/>
          <a:p>
            <a:pPr indent="-339892" lvl="0" marL="3429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•"/>
            </a:pPr>
            <a:r>
              <a:rPr b="1" lang="en-US" sz="4381">
                <a:solidFill>
                  <a:schemeClr val="dk2"/>
                </a:solidFill>
              </a:rPr>
              <a:t>Handling</a:t>
            </a:r>
            <a:endParaRPr b="1" sz="4381">
              <a:solidFill>
                <a:schemeClr val="dk2"/>
              </a:solidFill>
            </a:endParaRPr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 sz="4500">
                <a:solidFill>
                  <a:schemeClr val="dk2"/>
                </a:solidFill>
              </a:rPr>
              <a:t>Gloves?  YES - prevents smudging &amp; damage</a:t>
            </a:r>
            <a:endParaRPr sz="4500">
              <a:solidFill>
                <a:schemeClr val="dk2"/>
              </a:solidFill>
            </a:endParaRPr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 sz="4500">
                <a:solidFill>
                  <a:schemeClr val="dk2"/>
                </a:solidFill>
              </a:rPr>
              <a:t>Handle by edges</a:t>
            </a:r>
            <a:endParaRPr sz="4500">
              <a:solidFill>
                <a:schemeClr val="dk2"/>
              </a:solidFill>
            </a:endParaRPr>
          </a:p>
          <a:p>
            <a:pPr indent="-250992" lvl="0" marL="3429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•"/>
            </a:pPr>
            <a:r>
              <a:rPr b="1" lang="en-US" sz="4381">
                <a:solidFill>
                  <a:schemeClr val="dk2"/>
                </a:solidFill>
              </a:rPr>
              <a:t>Storage &amp; Display</a:t>
            </a:r>
            <a:endParaRPr b="1" sz="4381">
              <a:solidFill>
                <a:schemeClr val="dk2"/>
              </a:solidFill>
            </a:endParaRPr>
          </a:p>
          <a:p>
            <a:pPr indent="-226594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 sz="4671">
                <a:solidFill>
                  <a:schemeClr val="dk2"/>
                </a:solidFill>
              </a:rPr>
              <a:t>Store i</a:t>
            </a:r>
            <a:r>
              <a:rPr lang="en-US" sz="4671">
                <a:solidFill>
                  <a:schemeClr val="dk2"/>
                </a:solidFill>
              </a:rPr>
              <a:t>ndividually in an acid-free, adhesive-free paper envelope or a chemically-stable plastic sleeve</a:t>
            </a:r>
            <a:endParaRPr sz="4671">
              <a:solidFill>
                <a:schemeClr val="dk2"/>
              </a:solidFill>
            </a:endParaRPr>
          </a:p>
          <a:p>
            <a:pPr indent="-232944" lvl="2" marL="114300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•"/>
            </a:pPr>
            <a:r>
              <a:rPr lang="en-US" sz="4671">
                <a:solidFill>
                  <a:schemeClr val="dk2"/>
                </a:solidFill>
              </a:rPr>
              <a:t>OR Interleave photos with acid-free paper to prevent damaging contact</a:t>
            </a:r>
            <a:endParaRPr sz="4671">
              <a:solidFill>
                <a:schemeClr val="dk2"/>
              </a:solidFill>
            </a:endParaRPr>
          </a:p>
          <a:p>
            <a:pPr indent="-232944" lvl="2" marL="114300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•"/>
            </a:pPr>
            <a:r>
              <a:rPr lang="en-US" sz="4671">
                <a:solidFill>
                  <a:schemeClr val="dk2"/>
                </a:solidFill>
              </a:rPr>
              <a:t>Do not overly compress photographic prints to prevent image transfer</a:t>
            </a:r>
            <a:endParaRPr sz="4671">
              <a:solidFill>
                <a:schemeClr val="dk2"/>
              </a:solidFill>
            </a:endParaRPr>
          </a:p>
          <a:p>
            <a:pPr indent="-226594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 sz="4671">
                <a:solidFill>
                  <a:schemeClr val="dk2"/>
                </a:solidFill>
              </a:rPr>
              <a:t>Remove unnecessary materials</a:t>
            </a:r>
            <a:endParaRPr sz="4671">
              <a:solidFill>
                <a:schemeClr val="dk2"/>
              </a:solidFill>
            </a:endParaRPr>
          </a:p>
          <a:p>
            <a:pPr indent="-194844" lvl="2" marL="114300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•"/>
            </a:pPr>
            <a:r>
              <a:rPr lang="en-US" sz="4671">
                <a:solidFill>
                  <a:schemeClr val="dk2"/>
                </a:solidFill>
              </a:rPr>
              <a:t>Paper clips, staples, sticky notes, rubber bands, etc... </a:t>
            </a:r>
            <a:endParaRPr sz="4671">
              <a:solidFill>
                <a:schemeClr val="dk2"/>
              </a:solidFill>
            </a:endParaRPr>
          </a:p>
          <a:p>
            <a:pPr indent="-226594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 sz="4671">
                <a:solidFill>
                  <a:schemeClr val="dk2"/>
                </a:solidFill>
              </a:rPr>
              <a:t>Place envelopes/sleeves/folders in box or flat drawer</a:t>
            </a:r>
            <a:endParaRPr sz="4671">
              <a:solidFill>
                <a:schemeClr val="dk2"/>
              </a:solidFill>
            </a:endParaRPr>
          </a:p>
          <a:p>
            <a:pPr indent="-290094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 sz="4671">
                <a:solidFill>
                  <a:schemeClr val="dk2"/>
                </a:solidFill>
              </a:rPr>
              <a:t>Store in c</a:t>
            </a:r>
            <a:r>
              <a:rPr lang="en-US" sz="4671">
                <a:solidFill>
                  <a:schemeClr val="dk2"/>
                </a:solidFill>
              </a:rPr>
              <a:t>ool and dry environment to avoid curling</a:t>
            </a:r>
            <a:endParaRPr sz="4671">
              <a:solidFill>
                <a:schemeClr val="dk2"/>
              </a:solidFill>
            </a:endParaRPr>
          </a:p>
          <a:p>
            <a:pPr indent="-290094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 sz="4671">
                <a:solidFill>
                  <a:schemeClr val="dk2"/>
                </a:solidFill>
              </a:rPr>
              <a:t>Display  in archival-quality frame (UV-proof glass &amp; acid-free mats/backing) away from direct sunlight.</a:t>
            </a:r>
            <a:endParaRPr sz="4671">
              <a:solidFill>
                <a:schemeClr val="dk2"/>
              </a:solidFill>
            </a:endParaRPr>
          </a:p>
          <a:p>
            <a: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f148aad571_0_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Photo Negatives &amp; Film</a:t>
            </a:r>
            <a:endParaRPr b="1">
              <a:solidFill>
                <a:schemeClr val="dk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152" name="Google Shape;152;g1f148aad571_0_0"/>
          <p:cNvSpPr txBox="1"/>
          <p:nvPr>
            <p:ph idx="1" type="body"/>
          </p:nvPr>
        </p:nvSpPr>
        <p:spPr>
          <a:xfrm>
            <a:off x="457200" y="1600200"/>
            <a:ext cx="8229600" cy="4878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25000"/>
          </a:bodyPr>
          <a:lstStyle/>
          <a:p>
            <a:pPr indent="-340714" lvl="0" marL="3429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•"/>
            </a:pPr>
            <a:r>
              <a:rPr b="1" lang="en-US" sz="7062">
                <a:solidFill>
                  <a:schemeClr val="dk2"/>
                </a:solidFill>
              </a:rPr>
              <a:t>Handling</a:t>
            </a:r>
            <a:endParaRPr b="1" sz="7062">
              <a:solidFill>
                <a:schemeClr val="dk2"/>
              </a:solidFill>
            </a:endParaRPr>
          </a:p>
          <a:p>
            <a:pPr indent="-285444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 sz="7180">
                <a:solidFill>
                  <a:schemeClr val="dk2"/>
                </a:solidFill>
              </a:rPr>
              <a:t>Gloves?  YES - prevents smudging &amp; damage</a:t>
            </a:r>
            <a:endParaRPr sz="7180">
              <a:solidFill>
                <a:schemeClr val="dk2"/>
              </a:solidFill>
            </a:endParaRPr>
          </a:p>
          <a:p>
            <a:pPr indent="-285444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 sz="7180">
                <a:solidFill>
                  <a:schemeClr val="dk2"/>
                </a:solidFill>
              </a:rPr>
              <a:t>Handle by edges</a:t>
            </a:r>
            <a:endParaRPr sz="7180">
              <a:solidFill>
                <a:schemeClr val="dk2"/>
              </a:solidFill>
            </a:endParaRPr>
          </a:p>
          <a:p>
            <a:pPr indent="-251814" lvl="0" marL="3429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•"/>
            </a:pPr>
            <a:r>
              <a:rPr b="1" lang="en-US" sz="7062">
                <a:solidFill>
                  <a:schemeClr val="dk2"/>
                </a:solidFill>
              </a:rPr>
              <a:t>Storage &amp; Display</a:t>
            </a:r>
            <a:endParaRPr b="1" sz="7062">
              <a:solidFill>
                <a:schemeClr val="dk2"/>
              </a:solidFill>
            </a:endParaRPr>
          </a:p>
          <a:p>
            <a:pPr indent="-224660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 sz="7351">
                <a:solidFill>
                  <a:schemeClr val="dk2"/>
                </a:solidFill>
              </a:rPr>
              <a:t>Store individually in an acid-free, adhesive-free paper envelope and/or a chemically-stable plastic sleeves</a:t>
            </a:r>
            <a:endParaRPr sz="7351">
              <a:solidFill>
                <a:schemeClr val="dk2"/>
              </a:solidFill>
            </a:endParaRPr>
          </a:p>
          <a:p>
            <a:pPr indent="-231010" lvl="2" marL="114300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•"/>
            </a:pPr>
            <a:r>
              <a:rPr lang="en-US" sz="7351">
                <a:solidFill>
                  <a:schemeClr val="dk2"/>
                </a:solidFill>
              </a:rPr>
              <a:t>Do not stack or overly compress photographic prints to prevent image transfer and scratching</a:t>
            </a:r>
            <a:endParaRPr sz="7351">
              <a:solidFill>
                <a:schemeClr val="dk2"/>
              </a:solidFill>
            </a:endParaRPr>
          </a:p>
          <a:p>
            <a:pPr indent="-288160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 sz="7351">
                <a:solidFill>
                  <a:schemeClr val="dk2"/>
                </a:solidFill>
              </a:rPr>
              <a:t>Store in cold storage (not practical for most at home)</a:t>
            </a:r>
            <a:endParaRPr sz="7351">
              <a:solidFill>
                <a:schemeClr val="dk2"/>
              </a:solidFill>
            </a:endParaRPr>
          </a:p>
          <a:p>
            <a:pPr indent="-288160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 sz="7351">
                <a:solidFill>
                  <a:schemeClr val="dk2"/>
                </a:solidFill>
              </a:rPr>
              <a:t>Immediately dispose nitrate film (contact Hazmat)</a:t>
            </a:r>
            <a:endParaRPr sz="7351">
              <a:solidFill>
                <a:schemeClr val="dk2"/>
              </a:solidFill>
            </a:endParaRPr>
          </a:p>
          <a:p>
            <a:pPr indent="-231010" lvl="2" marL="114300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•"/>
            </a:pPr>
            <a:r>
              <a:rPr lang="en-US" sz="7351">
                <a:solidFill>
                  <a:schemeClr val="dk2"/>
                </a:solidFill>
              </a:rPr>
              <a:t>Nitrate film produced up until 1950s can unpredictably combust ~100F and cannot be put out</a:t>
            </a:r>
            <a:endParaRPr sz="7351">
              <a:solidFill>
                <a:schemeClr val="dk2"/>
              </a:solidFill>
            </a:endParaRPr>
          </a:p>
          <a:p>
            <a:pPr indent="-288160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 sz="7351">
                <a:solidFill>
                  <a:schemeClr val="dk2"/>
                </a:solidFill>
              </a:rPr>
              <a:t>Digitize film &amp; negatives as soon as possible.  </a:t>
            </a:r>
            <a:endParaRPr sz="7351">
              <a:solidFill>
                <a:schemeClr val="dk2"/>
              </a:solidFill>
            </a:endParaRPr>
          </a:p>
          <a:p>
            <a:pPr indent="-231010" lvl="2" marL="114300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•"/>
            </a:pPr>
            <a:r>
              <a:rPr lang="en-US" sz="7351">
                <a:solidFill>
                  <a:schemeClr val="dk2"/>
                </a:solidFill>
              </a:rPr>
              <a:t>Vinegar smell signals deterioration</a:t>
            </a:r>
            <a:endParaRPr sz="7351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>
                <a:solidFill>
                  <a:schemeClr val="dk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Textiles &amp; Leather</a:t>
            </a:r>
            <a:endParaRPr b="1">
              <a:solidFill>
                <a:schemeClr val="dk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158" name="Google Shape;158;p10"/>
          <p:cNvSpPr txBox="1"/>
          <p:nvPr>
            <p:ph idx="1" type="body"/>
          </p:nvPr>
        </p:nvSpPr>
        <p:spPr>
          <a:xfrm>
            <a:off x="457200" y="1600200"/>
            <a:ext cx="8229600" cy="49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10000"/>
          </a:bodyPr>
          <a:lstStyle/>
          <a:p>
            <a:pPr indent="-370840" lvl="0" marL="3429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•"/>
            </a:pPr>
            <a:r>
              <a:rPr b="1" lang="en-US">
                <a:solidFill>
                  <a:schemeClr val="dk2"/>
                </a:solidFill>
              </a:rPr>
              <a:t>Handling</a:t>
            </a:r>
            <a:endParaRPr b="1">
              <a:solidFill>
                <a:schemeClr val="dk2"/>
              </a:solidFill>
            </a:endParaRPr>
          </a:p>
          <a:p>
            <a:pPr indent="-295910" lvl="1" marL="742950" rtl="0" algn="l">
              <a:spcBef>
                <a:spcPts val="518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>
                <a:solidFill>
                  <a:schemeClr val="dk2"/>
                </a:solidFill>
              </a:rPr>
              <a:t>White gloves?  YES - oils from hands will stain textiles</a:t>
            </a:r>
            <a:endParaRPr>
              <a:solidFill>
                <a:schemeClr val="dk2"/>
              </a:solidFill>
            </a:endParaRPr>
          </a:p>
          <a:p>
            <a:pPr indent="-295910" lvl="1" marL="742950" rtl="0" algn="l">
              <a:spcBef>
                <a:spcPts val="518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>
                <a:solidFill>
                  <a:schemeClr val="dk2"/>
                </a:solidFill>
              </a:rPr>
              <a:t>Make sure all preparation surfaces are clean</a:t>
            </a:r>
            <a:endParaRPr>
              <a:solidFill>
                <a:schemeClr val="dk2"/>
              </a:solidFill>
            </a:endParaRPr>
          </a:p>
          <a:p>
            <a:pPr indent="-295910" lvl="1" marL="742950" rtl="0" algn="l">
              <a:spcBef>
                <a:spcPts val="518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>
                <a:solidFill>
                  <a:schemeClr val="dk2"/>
                </a:solidFill>
              </a:rPr>
              <a:t>DO NOT wash extremely delicate items</a:t>
            </a:r>
            <a:endParaRPr>
              <a:solidFill>
                <a:schemeClr val="dk2"/>
              </a:solidFill>
            </a:endParaRPr>
          </a:p>
          <a:p>
            <a:pPr indent="-220980" lvl="2" marL="1143000" rtl="0" algn="l">
              <a:spcBef>
                <a:spcPts val="444"/>
              </a:spcBef>
              <a:spcAft>
                <a:spcPts val="0"/>
              </a:spcAft>
              <a:buClr>
                <a:schemeClr val="dk2"/>
              </a:buClr>
              <a:buSzPct val="100000"/>
              <a:buChar char="•"/>
            </a:pPr>
            <a:r>
              <a:rPr lang="en-US">
                <a:solidFill>
                  <a:schemeClr val="dk2"/>
                </a:solidFill>
              </a:rPr>
              <a:t>Newer items can be washed or spot treated with Orvus WA Paste</a:t>
            </a:r>
            <a:endParaRPr>
              <a:solidFill>
                <a:schemeClr val="dk2"/>
              </a:solidFill>
            </a:endParaRPr>
          </a:p>
          <a:p>
            <a:pPr indent="-220980" lvl="2" marL="1143000" rtl="0" algn="l">
              <a:spcBef>
                <a:spcPts val="444"/>
              </a:spcBef>
              <a:spcAft>
                <a:spcPts val="0"/>
              </a:spcAft>
              <a:buClr>
                <a:schemeClr val="dk2"/>
              </a:buClr>
              <a:buSzPct val="100000"/>
              <a:buChar char="•"/>
            </a:pPr>
            <a:r>
              <a:rPr lang="en-US">
                <a:solidFill>
                  <a:schemeClr val="dk2"/>
                </a:solidFill>
              </a:rPr>
              <a:t>DO NOT use soap since it causes yellowing</a:t>
            </a:r>
            <a:endParaRPr>
              <a:solidFill>
                <a:schemeClr val="dk2"/>
              </a:solidFill>
            </a:endParaRPr>
          </a:p>
          <a:p>
            <a:pPr indent="-281940" lvl="0" marL="3429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•"/>
            </a:pPr>
            <a:r>
              <a:rPr b="1" lang="en-US">
                <a:solidFill>
                  <a:schemeClr val="dk2"/>
                </a:solidFill>
              </a:rPr>
              <a:t>Storage &amp; Display</a:t>
            </a:r>
            <a:endParaRPr b="1">
              <a:solidFill>
                <a:schemeClr val="dk2"/>
              </a:solidFill>
            </a:endParaRPr>
          </a:p>
          <a:p>
            <a:pPr indent="-232409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>
                <a:solidFill>
                  <a:schemeClr val="dk2"/>
                </a:solidFill>
              </a:rPr>
              <a:t>Store flat in unbuffered archival box (roll or loosely fold)</a:t>
            </a:r>
            <a:endParaRPr>
              <a:solidFill>
                <a:schemeClr val="dk2"/>
              </a:solidFill>
            </a:endParaRPr>
          </a:p>
          <a:p>
            <a:pPr indent="-232409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>
                <a:solidFill>
                  <a:schemeClr val="dk2"/>
                </a:solidFill>
              </a:rPr>
              <a:t>Remove unnecessary materials (Pins, hangers, clips)</a:t>
            </a:r>
            <a:endParaRPr>
              <a:solidFill>
                <a:schemeClr val="dk2"/>
              </a:solidFill>
            </a:endParaRPr>
          </a:p>
          <a:p>
            <a:pPr indent="-295910" lvl="1" marL="742950" rtl="0" algn="l">
              <a:spcBef>
                <a:spcPts val="518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>
                <a:solidFill>
                  <a:schemeClr val="dk2"/>
                </a:solidFill>
              </a:rPr>
              <a:t>Store in c</a:t>
            </a:r>
            <a:r>
              <a:rPr lang="en-US" sz="2800">
                <a:solidFill>
                  <a:schemeClr val="dk2"/>
                </a:solidFill>
              </a:rPr>
              <a:t>ool</a:t>
            </a:r>
            <a:r>
              <a:rPr lang="en-US">
                <a:solidFill>
                  <a:schemeClr val="dk2"/>
                </a:solidFill>
              </a:rPr>
              <a:t> and dry environment</a:t>
            </a:r>
            <a:r>
              <a:rPr lang="en-US" sz="2800">
                <a:solidFill>
                  <a:schemeClr val="dk2"/>
                </a:solidFill>
              </a:rPr>
              <a:t> to prevent mil</a:t>
            </a:r>
            <a:r>
              <a:rPr lang="en-US">
                <a:solidFill>
                  <a:schemeClr val="dk2"/>
                </a:solidFill>
              </a:rPr>
              <a:t>dew.</a:t>
            </a:r>
            <a:endParaRPr>
              <a:solidFill>
                <a:schemeClr val="dk2"/>
              </a:solidFill>
            </a:endParaRPr>
          </a:p>
          <a:p>
            <a:pPr indent="-251459" lvl="1" marL="742950" rtl="0" algn="l">
              <a:spcBef>
                <a:spcPts val="518"/>
              </a:spcBef>
              <a:spcAft>
                <a:spcPts val="0"/>
              </a:spcAft>
              <a:buClr>
                <a:schemeClr val="dk2"/>
              </a:buClr>
              <a:buSzPct val="64285"/>
              <a:buChar char="–"/>
            </a:pPr>
            <a:r>
              <a:rPr lang="en-US">
                <a:solidFill>
                  <a:schemeClr val="dk2"/>
                </a:solidFill>
              </a:rPr>
              <a:t>Monitor for pest damage.</a:t>
            </a:r>
            <a:endParaRPr>
              <a:solidFill>
                <a:schemeClr val="dk2"/>
              </a:solidFill>
            </a:endParaRPr>
          </a:p>
          <a:p>
            <a:pPr indent="-295910" lvl="1" marL="742950" rtl="0" algn="l">
              <a:spcBef>
                <a:spcPts val="518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>
                <a:solidFill>
                  <a:schemeClr val="dk2"/>
                </a:solidFill>
              </a:rPr>
              <a:t>Avoid long-term hanging as weight can cause damage.</a:t>
            </a:r>
            <a:endParaRPr sz="2800">
              <a:solidFill>
                <a:schemeClr val="dk2"/>
              </a:solidFill>
            </a:endParaRPr>
          </a:p>
          <a:p>
            <a:pPr indent="-295910" lvl="1" marL="742950" rtl="0" algn="l">
              <a:spcBef>
                <a:spcPts val="518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>
                <a:solidFill>
                  <a:schemeClr val="dk2"/>
                </a:solidFill>
              </a:rPr>
              <a:t>Periodically refold to avoid creasing that could eventually tear.</a:t>
            </a:r>
            <a:endParaRPr>
              <a:solidFill>
                <a:schemeClr val="dk2"/>
              </a:solidFill>
            </a:endParaRPr>
          </a:p>
          <a:p>
            <a:pPr indent="-251459" lvl="1" marL="742950" rtl="0" algn="l">
              <a:spcBef>
                <a:spcPts val="518"/>
              </a:spcBef>
              <a:spcAft>
                <a:spcPts val="0"/>
              </a:spcAft>
              <a:buClr>
                <a:schemeClr val="dk2"/>
              </a:buClr>
              <a:buSzPct val="64285"/>
              <a:buChar char="–"/>
            </a:pPr>
            <a:r>
              <a:rPr lang="en-US">
                <a:solidFill>
                  <a:schemeClr val="dk2"/>
                </a:solidFill>
              </a:rPr>
              <a:t>Display away from direct sunlight to avoid fading  &amp; deterioration.</a:t>
            </a:r>
            <a:endParaRPr>
              <a:solidFill>
                <a:schemeClr val="dk2"/>
              </a:solidFill>
            </a:endParaRPr>
          </a:p>
          <a:p>
            <a: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>
                <a:solidFill>
                  <a:schemeClr val="dk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Metal &amp; Wood</a:t>
            </a:r>
            <a:endParaRPr b="1">
              <a:solidFill>
                <a:schemeClr val="dk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164" name="Google Shape;164;p16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401320" lvl="0" marL="3429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•"/>
            </a:pPr>
            <a:r>
              <a:rPr b="1" lang="en-US">
                <a:solidFill>
                  <a:schemeClr val="dk2"/>
                </a:solidFill>
              </a:rPr>
              <a:t>Handling</a:t>
            </a:r>
            <a:endParaRPr b="1">
              <a:solidFill>
                <a:schemeClr val="dk2"/>
              </a:solidFill>
            </a:endParaRPr>
          </a:p>
          <a:p>
            <a:pPr indent="-322580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>
                <a:solidFill>
                  <a:schemeClr val="dk2"/>
                </a:solidFill>
              </a:rPr>
              <a:t>Gloves?  YES - oils from hands will stain metal &amp; wood</a:t>
            </a:r>
            <a:endParaRPr>
              <a:solidFill>
                <a:schemeClr val="dk2"/>
              </a:solidFill>
            </a:endParaRPr>
          </a:p>
          <a:p>
            <a:pPr indent="-322580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>
                <a:solidFill>
                  <a:schemeClr val="dk2"/>
                </a:solidFill>
              </a:rPr>
              <a:t>Use care to prevent dents and scratches.</a:t>
            </a:r>
            <a:endParaRPr>
              <a:solidFill>
                <a:schemeClr val="dk2"/>
              </a:solidFill>
            </a:endParaRPr>
          </a:p>
          <a:p>
            <a:pPr indent="-268605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64285"/>
              <a:buChar char="–"/>
            </a:pPr>
            <a:r>
              <a:rPr lang="en-US">
                <a:solidFill>
                  <a:schemeClr val="dk2"/>
                </a:solidFill>
              </a:rPr>
              <a:t>Use gentle cleaning methods &amp; always fully dry</a:t>
            </a:r>
            <a:endParaRPr>
              <a:solidFill>
                <a:schemeClr val="dk2"/>
              </a:solidFill>
            </a:endParaRPr>
          </a:p>
          <a:p>
            <a:pPr indent="-312420" lvl="0" marL="3429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•"/>
            </a:pPr>
            <a:r>
              <a:rPr b="1" lang="en-US">
                <a:solidFill>
                  <a:schemeClr val="dk2"/>
                </a:solidFill>
              </a:rPr>
              <a:t>Storage &amp; Display</a:t>
            </a:r>
            <a:endParaRPr b="1">
              <a:solidFill>
                <a:schemeClr val="dk2"/>
              </a:solidFill>
            </a:endParaRPr>
          </a:p>
          <a:p>
            <a:pPr indent="-259080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>
                <a:solidFill>
                  <a:schemeClr val="dk2"/>
                </a:solidFill>
              </a:rPr>
              <a:t>Place items in acid-free box with chemically inert padding </a:t>
            </a:r>
            <a:endParaRPr>
              <a:solidFill>
                <a:schemeClr val="dk2"/>
              </a:solidFill>
            </a:endParaRPr>
          </a:p>
          <a:p>
            <a:pPr indent="-259080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>
                <a:solidFill>
                  <a:schemeClr val="dk2"/>
                </a:solidFill>
              </a:rPr>
              <a:t>Silver can be stored with silver cloth to deter tarnishing</a:t>
            </a:r>
            <a:endParaRPr>
              <a:solidFill>
                <a:schemeClr val="dk2"/>
              </a:solidFill>
            </a:endParaRPr>
          </a:p>
          <a:p>
            <a:pPr indent="-322580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>
                <a:solidFill>
                  <a:schemeClr val="dk2"/>
                </a:solidFill>
              </a:rPr>
              <a:t>Reduce exposure to pollutants &amp; reactants.</a:t>
            </a:r>
            <a:endParaRPr>
              <a:solidFill>
                <a:schemeClr val="dk2"/>
              </a:solidFill>
            </a:endParaRPr>
          </a:p>
          <a:p>
            <a:pPr indent="-322580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>
                <a:solidFill>
                  <a:schemeClr val="dk2"/>
                </a:solidFill>
              </a:rPr>
              <a:t>Avoid exposure to humidity to prevent metal from rusting.</a:t>
            </a:r>
            <a:endParaRPr>
              <a:solidFill>
                <a:schemeClr val="dk2"/>
              </a:solidFill>
            </a:endParaRPr>
          </a:p>
          <a:p>
            <a:pPr indent="-268605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64285"/>
              <a:buChar char="–"/>
            </a:pPr>
            <a:r>
              <a:rPr lang="en-US">
                <a:solidFill>
                  <a:schemeClr val="dk2"/>
                </a:solidFill>
              </a:rPr>
              <a:t>Wood is extremely sensitive to temperature &amp; humidity changes (warping, cracking, splintering, rot, etc…)</a:t>
            </a:r>
            <a:endParaRPr>
              <a:solidFill>
                <a:schemeClr val="dk2"/>
              </a:solidFill>
            </a:endParaRPr>
          </a:p>
          <a:p>
            <a:pPr indent="-268605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64285"/>
              <a:buChar char="–"/>
            </a:pPr>
            <a:r>
              <a:rPr lang="en-US">
                <a:solidFill>
                  <a:schemeClr val="dk2"/>
                </a:solidFill>
              </a:rPr>
              <a:t>Provide adequate support for display to prevent dents.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>
                <a:solidFill>
                  <a:schemeClr val="dk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Ceramics/Glass</a:t>
            </a:r>
            <a:endParaRPr b="1">
              <a:solidFill>
                <a:schemeClr val="dk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170" name="Google Shape;170;p18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416560" lvl="0" marL="3429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•"/>
            </a:pPr>
            <a:r>
              <a:rPr b="1" lang="en-US">
                <a:solidFill>
                  <a:schemeClr val="dk2"/>
                </a:solidFill>
              </a:rPr>
              <a:t>Handling</a:t>
            </a:r>
            <a:endParaRPr b="1">
              <a:solidFill>
                <a:schemeClr val="dk2"/>
              </a:solidFill>
            </a:endParaRPr>
          </a:p>
          <a:p>
            <a:pPr indent="-335915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>
                <a:solidFill>
                  <a:schemeClr val="dk2"/>
                </a:solidFill>
              </a:rPr>
              <a:t>Gloves? YES - oils from hands will smudge</a:t>
            </a:r>
            <a:endParaRPr>
              <a:solidFill>
                <a:schemeClr val="dk2"/>
              </a:solidFill>
            </a:endParaRPr>
          </a:p>
          <a:p>
            <a:pPr indent="-335915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>
                <a:solidFill>
                  <a:schemeClr val="dk2"/>
                </a:solidFill>
              </a:rPr>
              <a:t>Carry in a padded vessel</a:t>
            </a:r>
            <a:endParaRPr>
              <a:solidFill>
                <a:schemeClr val="dk2"/>
              </a:solidFill>
            </a:endParaRPr>
          </a:p>
          <a:p>
            <a:pPr indent="-335915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>
                <a:solidFill>
                  <a:schemeClr val="dk2"/>
                </a:solidFill>
              </a:rPr>
              <a:t>Support by base, not handles, lips or edges.</a:t>
            </a:r>
            <a:endParaRPr>
              <a:solidFill>
                <a:schemeClr val="dk2"/>
              </a:solidFill>
            </a:endParaRPr>
          </a:p>
          <a:p>
            <a:pPr indent="-277177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64285"/>
              <a:buChar char="–"/>
            </a:pPr>
            <a:r>
              <a:rPr lang="en-US">
                <a:solidFill>
                  <a:schemeClr val="dk2"/>
                </a:solidFill>
              </a:rPr>
              <a:t>Use the most gentle cleaning methods, avoiding harsh chemicals</a:t>
            </a:r>
            <a:endParaRPr>
              <a:solidFill>
                <a:schemeClr val="dk2"/>
              </a:solidFill>
            </a:endParaRPr>
          </a:p>
          <a:p>
            <a:pPr indent="-327660" lvl="0" marL="3429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•"/>
            </a:pPr>
            <a:r>
              <a:rPr b="1" lang="en-US">
                <a:solidFill>
                  <a:schemeClr val="dk2"/>
                </a:solidFill>
              </a:rPr>
              <a:t>Storage &amp; Display</a:t>
            </a:r>
            <a:endParaRPr b="1">
              <a:solidFill>
                <a:schemeClr val="dk2"/>
              </a:solidFill>
            </a:endParaRPr>
          </a:p>
          <a:p>
            <a:pPr indent="-272415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>
                <a:solidFill>
                  <a:schemeClr val="dk2"/>
                </a:solidFill>
              </a:rPr>
              <a:t>Dis</a:t>
            </a:r>
            <a:r>
              <a:rPr lang="en-US">
                <a:solidFill>
                  <a:schemeClr val="dk2"/>
                </a:solidFill>
              </a:rPr>
              <a:t>play on a level surface, protected from bumps &amp; falls.</a:t>
            </a:r>
            <a:endParaRPr>
              <a:solidFill>
                <a:schemeClr val="dk2"/>
              </a:solidFill>
            </a:endParaRPr>
          </a:p>
          <a:p>
            <a:pPr indent="-272415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>
                <a:solidFill>
                  <a:schemeClr val="dk2"/>
                </a:solidFill>
              </a:rPr>
              <a:t>Store in a padded archival box with acid-free padding and acid-free tissue.</a:t>
            </a:r>
            <a:endParaRPr>
              <a:solidFill>
                <a:schemeClr val="dk2"/>
              </a:solidFill>
            </a:endParaRPr>
          </a:p>
          <a:p>
            <a:pPr indent="-213677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64285"/>
              <a:buChar char="–"/>
            </a:pPr>
            <a:r>
              <a:rPr lang="en-US">
                <a:solidFill>
                  <a:schemeClr val="dk2"/>
                </a:solidFill>
              </a:rPr>
              <a:t>Protect lids or other removable parts separately 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>
                <a:solidFill>
                  <a:schemeClr val="dk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Fine Art</a:t>
            </a:r>
            <a:endParaRPr b="1">
              <a:solidFill>
                <a:schemeClr val="dk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176" name="Google Shape;176;p2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416560" lvl="0" marL="3429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•"/>
            </a:pPr>
            <a:r>
              <a:rPr b="1" lang="en-US">
                <a:solidFill>
                  <a:schemeClr val="dk2"/>
                </a:solidFill>
              </a:rPr>
              <a:t>Handling</a:t>
            </a:r>
            <a:endParaRPr b="1">
              <a:solidFill>
                <a:schemeClr val="dk2"/>
              </a:solidFill>
            </a:endParaRPr>
          </a:p>
          <a:p>
            <a:pPr indent="-335915" lvl="1" marL="742950" rtl="0" algn="l">
              <a:spcBef>
                <a:spcPts val="518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>
                <a:solidFill>
                  <a:schemeClr val="dk2"/>
                </a:solidFill>
              </a:rPr>
              <a:t>Gloves? YES - oils from hands will transfer &amp; discolor work</a:t>
            </a:r>
            <a:endParaRPr>
              <a:solidFill>
                <a:schemeClr val="dk2"/>
              </a:solidFill>
            </a:endParaRPr>
          </a:p>
          <a:p>
            <a:pPr indent="-335915" lvl="1" marL="742950" rtl="0" algn="l">
              <a:spcBef>
                <a:spcPts val="518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>
                <a:solidFill>
                  <a:schemeClr val="dk2"/>
                </a:solidFill>
              </a:rPr>
              <a:t>Lightly dust every few months.</a:t>
            </a:r>
            <a:endParaRPr>
              <a:solidFill>
                <a:schemeClr val="dk2"/>
              </a:solidFill>
            </a:endParaRPr>
          </a:p>
          <a:p>
            <a:pPr indent="-335915" lvl="1" marL="742950" rtl="0" algn="l">
              <a:spcBef>
                <a:spcPts val="518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>
                <a:solidFill>
                  <a:schemeClr val="dk2"/>
                </a:solidFill>
              </a:rPr>
              <a:t>Use professional art conservator for professional cleaning.</a:t>
            </a:r>
            <a:endParaRPr>
              <a:solidFill>
                <a:schemeClr val="dk2"/>
              </a:solidFill>
            </a:endParaRPr>
          </a:p>
          <a:p>
            <a:pPr indent="-327660" lvl="0" marL="3429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•"/>
            </a:pPr>
            <a:r>
              <a:rPr b="1" lang="en-US">
                <a:solidFill>
                  <a:schemeClr val="dk2"/>
                </a:solidFill>
              </a:rPr>
              <a:t>Storage &amp; Display</a:t>
            </a:r>
            <a:endParaRPr b="1">
              <a:solidFill>
                <a:schemeClr val="dk2"/>
              </a:solidFill>
            </a:endParaRPr>
          </a:p>
          <a:p>
            <a:pPr indent="-272415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>
                <a:solidFill>
                  <a:schemeClr val="dk2"/>
                </a:solidFill>
              </a:rPr>
              <a:t>Display &amp; store away from sunlight &amp; temperature changes</a:t>
            </a:r>
            <a:endParaRPr>
              <a:solidFill>
                <a:schemeClr val="dk2"/>
              </a:solidFill>
            </a:endParaRPr>
          </a:p>
          <a:p>
            <a:pPr indent="-272415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>
                <a:solidFill>
                  <a:schemeClr val="dk2"/>
                </a:solidFill>
              </a:rPr>
              <a:t>Make sure art is fully supported on wall or shelf.</a:t>
            </a:r>
            <a:endParaRPr>
              <a:solidFill>
                <a:schemeClr val="dk2"/>
              </a:solidFill>
            </a:endParaRPr>
          </a:p>
          <a:p>
            <a:pPr indent="-335915" lvl="1" marL="742950" rtl="0" algn="l">
              <a:spcBef>
                <a:spcPts val="518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>
                <a:solidFill>
                  <a:schemeClr val="dk2"/>
                </a:solidFill>
              </a:rPr>
              <a:t>Mixed media poses unique challenges.</a:t>
            </a:r>
            <a:endParaRPr>
              <a:solidFill>
                <a:schemeClr val="dk2"/>
              </a:solidFill>
            </a:endParaRPr>
          </a:p>
          <a:p>
            <a:pPr indent="0" lvl="1" marL="4572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f148aad571_0_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Plastic &amp; Rubber</a:t>
            </a:r>
            <a:endParaRPr b="1">
              <a:solidFill>
                <a:schemeClr val="dk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182" name="Google Shape;182;g1f148aad571_0_5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31800" lvl="0" marL="3429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Char char="•"/>
            </a:pPr>
            <a:r>
              <a:rPr b="1" lang="en-US">
                <a:solidFill>
                  <a:schemeClr val="dk2"/>
                </a:solidFill>
              </a:rPr>
              <a:t>Handling</a:t>
            </a:r>
            <a:endParaRPr b="1">
              <a:solidFill>
                <a:schemeClr val="dk2"/>
              </a:solidFill>
            </a:endParaRPr>
          </a:p>
          <a:p>
            <a:pPr indent="-349250" lvl="1" marL="742950" rtl="0" algn="l">
              <a:spcBef>
                <a:spcPts val="518"/>
              </a:spcBef>
              <a:spcAft>
                <a:spcPts val="0"/>
              </a:spcAft>
              <a:buClr>
                <a:schemeClr val="dk2"/>
              </a:buClr>
              <a:buSzPts val="2800"/>
              <a:buChar char="–"/>
            </a:pPr>
            <a:r>
              <a:rPr lang="en-US">
                <a:solidFill>
                  <a:schemeClr val="dk2"/>
                </a:solidFill>
              </a:rPr>
              <a:t>Gloves? YES - protects you from chemicals</a:t>
            </a:r>
            <a:endParaRPr>
              <a:solidFill>
                <a:schemeClr val="dk2"/>
              </a:solidFill>
            </a:endParaRPr>
          </a:p>
          <a:p>
            <a:pPr indent="-285750" lvl="1" marL="742950" rtl="0" algn="l">
              <a:spcBef>
                <a:spcPts val="518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</a:pPr>
            <a:r>
              <a:rPr lang="en-US">
                <a:solidFill>
                  <a:schemeClr val="dk2"/>
                </a:solidFill>
              </a:rPr>
              <a:t>Can be extremely brittle</a:t>
            </a:r>
            <a:endParaRPr>
              <a:solidFill>
                <a:schemeClr val="dk2"/>
              </a:solidFill>
            </a:endParaRPr>
          </a:p>
          <a:p>
            <a:pPr indent="-406400" lvl="0" marL="342900" rtl="0" algn="l">
              <a:spcBef>
                <a:spcPts val="518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</a:pPr>
            <a:r>
              <a:rPr b="1" lang="en-US">
                <a:solidFill>
                  <a:schemeClr val="dk2"/>
                </a:solidFill>
              </a:rPr>
              <a:t>Storage &amp; Display</a:t>
            </a:r>
            <a:endParaRPr b="1">
              <a:solidFill>
                <a:schemeClr val="dk2"/>
              </a:solidFill>
            </a:endParaRPr>
          </a:p>
          <a:p>
            <a:pPr indent="-285750" lvl="1" marL="742950" rtl="0" algn="l">
              <a:spcBef>
                <a:spcPts val="518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</a:pPr>
            <a:r>
              <a:rPr lang="en-US">
                <a:solidFill>
                  <a:schemeClr val="dk2"/>
                </a:solidFill>
              </a:rPr>
              <a:t>Store in cool and dry space away from UV light.</a:t>
            </a:r>
            <a:endParaRPr>
              <a:solidFill>
                <a:schemeClr val="dk2"/>
              </a:solidFill>
            </a:endParaRPr>
          </a:p>
          <a:p>
            <a:pPr indent="-285750" lvl="1" marL="742950" rtl="0" algn="l">
              <a:spcBef>
                <a:spcPts val="518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</a:pPr>
            <a:r>
              <a:rPr lang="en-US">
                <a:solidFill>
                  <a:schemeClr val="dk2"/>
                </a:solidFill>
              </a:rPr>
              <a:t>Be wary of off-gassing while in storage.</a:t>
            </a:r>
            <a:endParaRPr>
              <a:solidFill>
                <a:schemeClr val="dk2"/>
              </a:solidFill>
            </a:endParaRPr>
          </a:p>
          <a:p>
            <a:pPr indent="-285750" lvl="1" marL="742950" rtl="0" algn="l">
              <a:spcBef>
                <a:spcPts val="518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</a:pPr>
            <a:r>
              <a:rPr lang="en-US">
                <a:solidFill>
                  <a:schemeClr val="dk2"/>
                </a:solidFill>
              </a:rPr>
              <a:t>May need oxygen-free storage (sealed bags).</a:t>
            </a:r>
            <a:endParaRPr>
              <a:solidFill>
                <a:schemeClr val="dk2"/>
              </a:solidFill>
            </a:endParaRPr>
          </a:p>
          <a:p>
            <a:pPr indent="0" lvl="0" marL="742950" rtl="0" algn="l">
              <a:spcBef>
                <a:spcPts val="5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f148aad571_0_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Vinyl Records &amp; Cassettes</a:t>
            </a:r>
            <a:endParaRPr b="1">
              <a:solidFill>
                <a:schemeClr val="dk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188" name="Google Shape;188;g1f148aad571_0_10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431800" lvl="0" marL="3429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Char char="•"/>
            </a:pPr>
            <a:r>
              <a:rPr b="1" lang="en-US">
                <a:solidFill>
                  <a:schemeClr val="dk2"/>
                </a:solidFill>
              </a:rPr>
              <a:t>Handling</a:t>
            </a:r>
            <a:endParaRPr b="1">
              <a:solidFill>
                <a:schemeClr val="dk2"/>
              </a:solidFill>
            </a:endParaRPr>
          </a:p>
          <a:p>
            <a:pPr indent="-3492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Char char="–"/>
            </a:pPr>
            <a:r>
              <a:rPr lang="en-US">
                <a:solidFill>
                  <a:schemeClr val="dk2"/>
                </a:solidFill>
              </a:rPr>
              <a:t>Gloves?  YES for records</a:t>
            </a:r>
            <a:endParaRPr>
              <a:solidFill>
                <a:schemeClr val="dk2"/>
              </a:solidFill>
            </a:endParaRPr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</a:pPr>
            <a:r>
              <a:rPr lang="en-US">
                <a:solidFill>
                  <a:schemeClr val="dk2"/>
                </a:solidFill>
              </a:rPr>
              <a:t>Dust gently with anti-static cloth</a:t>
            </a:r>
            <a:endParaRPr>
              <a:solidFill>
                <a:schemeClr val="dk2"/>
              </a:solidFill>
            </a:endParaRPr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Char char="•"/>
            </a:pPr>
            <a:r>
              <a:rPr b="1" lang="en-US">
                <a:solidFill>
                  <a:schemeClr val="dk2"/>
                </a:solidFill>
              </a:rPr>
              <a:t>Storage</a:t>
            </a:r>
            <a:endParaRPr b="1">
              <a:solidFill>
                <a:schemeClr val="dk2"/>
              </a:solidFill>
            </a:endParaRPr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Char char="–"/>
            </a:pPr>
            <a:r>
              <a:rPr lang="en-US">
                <a:solidFill>
                  <a:schemeClr val="dk2"/>
                </a:solidFill>
              </a:rPr>
              <a:t>Store records &amp; cassettes vertically</a:t>
            </a:r>
            <a:endParaRPr>
              <a:solidFill>
                <a:schemeClr val="dk2"/>
              </a:solidFill>
            </a:endParaRPr>
          </a:p>
          <a:p>
            <a:pPr indent="-2222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</a:pPr>
            <a:r>
              <a:rPr lang="en-US">
                <a:solidFill>
                  <a:schemeClr val="dk2"/>
                </a:solidFill>
              </a:rPr>
              <a:t>Replace interior record sleeves with acid-free sleeves</a:t>
            </a:r>
            <a:endParaRPr>
              <a:solidFill>
                <a:schemeClr val="dk2"/>
              </a:solidFill>
            </a:endParaRPr>
          </a:p>
          <a:p>
            <a:pPr indent="-2222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</a:pPr>
            <a:r>
              <a:rPr lang="en-US">
                <a:solidFill>
                  <a:schemeClr val="dk2"/>
                </a:solidFill>
              </a:rPr>
              <a:t>Place cardboard exterior sleeve in plastic sleeve</a:t>
            </a:r>
            <a:endParaRPr>
              <a:solidFill>
                <a:schemeClr val="dk2"/>
              </a:solidFill>
            </a:endParaRPr>
          </a:p>
          <a:p>
            <a:pPr indent="-2222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</a:pPr>
            <a:r>
              <a:rPr lang="en-US">
                <a:solidFill>
                  <a:schemeClr val="dk2"/>
                </a:solidFill>
              </a:rPr>
              <a:t>Digitize as soon as possible</a:t>
            </a:r>
            <a:endParaRPr>
              <a:solidFill>
                <a:schemeClr val="dk2"/>
              </a:solidFill>
            </a:endParaRPr>
          </a:p>
          <a:p>
            <a:pPr indent="-2222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</a:pPr>
            <a:r>
              <a:rPr lang="en-US">
                <a:solidFill>
                  <a:schemeClr val="dk2"/>
                </a:solidFill>
              </a:rPr>
              <a:t>Cassettes - store in cool, dry place to avoid mildew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>
                <a:solidFill>
                  <a:schemeClr val="dk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Digital Media</a:t>
            </a:r>
            <a:endParaRPr b="1">
              <a:solidFill>
                <a:schemeClr val="dk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194" name="Google Shape;194;p1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31800" lvl="0" marL="3429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Char char="•"/>
            </a:pPr>
            <a:r>
              <a:rPr b="1" lang="en-US">
                <a:solidFill>
                  <a:schemeClr val="dk2"/>
                </a:solidFill>
              </a:rPr>
              <a:t>Handling</a:t>
            </a:r>
            <a:endParaRPr b="1">
              <a:solidFill>
                <a:schemeClr val="dk2"/>
              </a:solidFill>
            </a:endParaRPr>
          </a:p>
          <a:p>
            <a:pPr indent="-3492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Char char="–"/>
            </a:pPr>
            <a:r>
              <a:rPr lang="en-US">
                <a:solidFill>
                  <a:schemeClr val="dk2"/>
                </a:solidFill>
              </a:rPr>
              <a:t>Gloves?  YES for CDs.</a:t>
            </a:r>
            <a:endParaRPr>
              <a:solidFill>
                <a:schemeClr val="dk2"/>
              </a:solidFill>
            </a:endParaRPr>
          </a:p>
          <a:p>
            <a:pPr indent="-3492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Char char="–"/>
            </a:pPr>
            <a:r>
              <a:rPr lang="en-US">
                <a:solidFill>
                  <a:schemeClr val="dk2"/>
                </a:solidFill>
              </a:rPr>
              <a:t>Use caution when transferring files.</a:t>
            </a:r>
            <a:endParaRPr>
              <a:solidFill>
                <a:schemeClr val="dk2"/>
              </a:solidFill>
            </a:endParaRPr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Char char="•"/>
            </a:pPr>
            <a:r>
              <a:rPr b="1" lang="en-US">
                <a:solidFill>
                  <a:schemeClr val="dk2"/>
                </a:solidFill>
              </a:rPr>
              <a:t>Storage</a:t>
            </a:r>
            <a:endParaRPr b="1">
              <a:solidFill>
                <a:schemeClr val="dk2"/>
              </a:solidFill>
            </a:endParaRPr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Char char="–"/>
            </a:pPr>
            <a:r>
              <a:rPr lang="en-US">
                <a:solidFill>
                  <a:schemeClr val="dk2"/>
                </a:solidFill>
              </a:rPr>
              <a:t>Store CDs in archival quality cases or sleeves and keep vertical to prevent scratching.</a:t>
            </a:r>
            <a:endParaRPr>
              <a:solidFill>
                <a:schemeClr val="dk2"/>
              </a:solidFill>
            </a:endParaRPr>
          </a:p>
          <a:p>
            <a:pPr indent="-2222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</a:pPr>
            <a:r>
              <a:rPr lang="en-US">
                <a:solidFill>
                  <a:schemeClr val="dk2"/>
                </a:solidFill>
              </a:rPr>
              <a:t>Always have multiple backups.</a:t>
            </a:r>
            <a:endParaRPr>
              <a:solidFill>
                <a:schemeClr val="dk2"/>
              </a:solidFill>
            </a:endParaRPr>
          </a:p>
          <a:p>
            <a:pPr indent="-2222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</a:pPr>
            <a:r>
              <a:rPr lang="en-US">
                <a:solidFill>
                  <a:schemeClr val="dk2"/>
                </a:solidFill>
              </a:rPr>
              <a:t>Be wary of format obsolescence (copy then convert!)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04c1035bc2_0_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Determining </a:t>
            </a:r>
            <a:r>
              <a:rPr b="1" lang="en-US">
                <a:solidFill>
                  <a:schemeClr val="dk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Historic Value</a:t>
            </a:r>
            <a:endParaRPr b="1">
              <a:solidFill>
                <a:schemeClr val="dk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92" name="Google Shape;92;g204c1035bc2_0_1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•"/>
            </a:pPr>
            <a:r>
              <a:rPr i="1" lang="en-US">
                <a:solidFill>
                  <a:schemeClr val="dk2"/>
                </a:solidFill>
              </a:rPr>
              <a:t>Factors to consider when evaluating an item:</a:t>
            </a:r>
            <a:endParaRPr i="1">
              <a:solidFill>
                <a:schemeClr val="dk2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–"/>
            </a:pPr>
            <a:r>
              <a:rPr lang="en-US">
                <a:solidFill>
                  <a:schemeClr val="dk2"/>
                </a:solidFill>
              </a:rPr>
              <a:t>How old is it?</a:t>
            </a:r>
            <a:endParaRPr>
              <a:solidFill>
                <a:schemeClr val="dk2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–"/>
            </a:pPr>
            <a:r>
              <a:rPr lang="en-US">
                <a:solidFill>
                  <a:schemeClr val="dk2"/>
                </a:solidFill>
              </a:rPr>
              <a:t>Who used it?</a:t>
            </a:r>
            <a:endParaRPr>
              <a:solidFill>
                <a:schemeClr val="dk2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–"/>
            </a:pPr>
            <a:r>
              <a:rPr lang="en-US">
                <a:solidFill>
                  <a:schemeClr val="dk2"/>
                </a:solidFill>
              </a:rPr>
              <a:t>Is it rare or unique?</a:t>
            </a:r>
            <a:endParaRPr>
              <a:solidFill>
                <a:schemeClr val="dk2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–"/>
            </a:pPr>
            <a:r>
              <a:rPr lang="en-US">
                <a:solidFill>
                  <a:schemeClr val="dk2"/>
                </a:solidFill>
              </a:rPr>
              <a:t>Does it have sentimental value?</a:t>
            </a:r>
            <a:endParaRPr>
              <a:solidFill>
                <a:schemeClr val="dk2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–"/>
            </a:pPr>
            <a:r>
              <a:rPr lang="en-US">
                <a:solidFill>
                  <a:schemeClr val="dk2"/>
                </a:solidFill>
              </a:rPr>
              <a:t>Does it tell or illustrate a story?</a:t>
            </a:r>
            <a:endParaRPr>
              <a:solidFill>
                <a:schemeClr val="dk2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–"/>
            </a:pPr>
            <a:r>
              <a:rPr lang="en-US">
                <a:solidFill>
                  <a:schemeClr val="dk2"/>
                </a:solidFill>
              </a:rPr>
              <a:t>Is it in good condition?</a:t>
            </a:r>
            <a:endParaRPr>
              <a:solidFill>
                <a:schemeClr val="dk2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–"/>
            </a:pPr>
            <a:r>
              <a:rPr lang="en-US">
                <a:solidFill>
                  <a:schemeClr val="dk2"/>
                </a:solidFill>
              </a:rPr>
              <a:t>Do you have space to store or display it properly?</a:t>
            </a:r>
            <a:endParaRPr>
              <a:solidFill>
                <a:schemeClr val="dk2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</a:pPr>
            <a:r>
              <a:rPr lang="en-US">
                <a:solidFill>
                  <a:schemeClr val="dk2"/>
                </a:solidFill>
              </a:rPr>
              <a:t>Can you afford the care required?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>
                <a:solidFill>
                  <a:schemeClr val="dk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When Disaster Strikes</a:t>
            </a:r>
            <a:endParaRPr b="1">
              <a:solidFill>
                <a:schemeClr val="dk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200" name="Google Shape;200;p2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-281940" lvl="0" marL="3429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•"/>
            </a:pPr>
            <a:r>
              <a:rPr b="1" lang="en-US">
                <a:solidFill>
                  <a:schemeClr val="dk2"/>
                </a:solidFill>
              </a:rPr>
              <a:t>Have an </a:t>
            </a:r>
            <a:r>
              <a:rPr b="1" lang="en-US">
                <a:solidFill>
                  <a:schemeClr val="dk2"/>
                </a:solidFill>
              </a:rPr>
              <a:t>Inventory</a:t>
            </a:r>
            <a:endParaRPr b="1">
              <a:solidFill>
                <a:schemeClr val="dk2"/>
              </a:solidFill>
            </a:endParaRPr>
          </a:p>
          <a:p>
            <a:pPr indent="-232409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>
                <a:solidFill>
                  <a:schemeClr val="dk2"/>
                </a:solidFill>
              </a:rPr>
              <a:t>Make sure you have a full inventory with pictures and item locations in your home for insurance purposes.</a:t>
            </a:r>
            <a:endParaRPr>
              <a:solidFill>
                <a:schemeClr val="dk2"/>
              </a:solidFill>
            </a:endParaRPr>
          </a:p>
          <a:p>
            <a:pPr indent="-281940" lvl="0" marL="342900" rtl="0" algn="l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•"/>
            </a:pPr>
            <a:r>
              <a:rPr b="1" lang="en-US">
                <a:solidFill>
                  <a:schemeClr val="dk2"/>
                </a:solidFill>
              </a:rPr>
              <a:t>If damages occur, don’t panic!</a:t>
            </a:r>
            <a:endParaRPr b="1">
              <a:solidFill>
                <a:schemeClr val="dk2"/>
              </a:solidFill>
            </a:endParaRPr>
          </a:p>
          <a:p>
            <a:pPr indent="-232409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>
                <a:solidFill>
                  <a:schemeClr val="dk2"/>
                </a:solidFill>
              </a:rPr>
              <a:t>Properly storing your items can help alleviate some damage by natural disasters.</a:t>
            </a:r>
            <a:endParaRPr>
              <a:solidFill>
                <a:schemeClr val="dk2"/>
              </a:solidFill>
            </a:endParaRPr>
          </a:p>
          <a:p>
            <a:pPr indent="-232409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>
                <a:solidFill>
                  <a:schemeClr val="dk2"/>
                </a:solidFill>
              </a:rPr>
              <a:t>There are many conservators throughout the country that could help with damages</a:t>
            </a:r>
            <a:endParaRPr>
              <a:solidFill>
                <a:schemeClr val="dk2"/>
              </a:solidFill>
            </a:endParaRPr>
          </a:p>
          <a:p>
            <a:pPr indent="-370840" lvl="0" marL="3429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•"/>
            </a:pPr>
            <a:r>
              <a:rPr b="1" lang="en-US">
                <a:solidFill>
                  <a:schemeClr val="dk2"/>
                </a:solidFill>
              </a:rPr>
              <a:t>Prevention Tips</a:t>
            </a:r>
            <a:endParaRPr b="1" sz="3200">
              <a:solidFill>
                <a:schemeClr val="dk2"/>
              </a:solidFill>
            </a:endParaRPr>
          </a:p>
          <a:p>
            <a:pPr indent="-295910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 sz="2800">
                <a:solidFill>
                  <a:schemeClr val="dk2"/>
                </a:solidFill>
              </a:rPr>
              <a:t>Store items at least 6 inches above floor level in case of flooding.</a:t>
            </a:r>
            <a:endParaRPr sz="2800">
              <a:solidFill>
                <a:schemeClr val="dk2"/>
              </a:solidFill>
            </a:endParaRPr>
          </a:p>
          <a:p>
            <a:pPr indent="-295910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 sz="2800">
                <a:solidFill>
                  <a:schemeClr val="dk2"/>
                </a:solidFill>
              </a:rPr>
              <a:t>Let wet items naturally dry (position to increase air flow).</a:t>
            </a:r>
            <a:endParaRPr>
              <a:solidFill>
                <a:schemeClr val="dk2"/>
              </a:solidFill>
            </a:endParaRPr>
          </a:p>
          <a:p>
            <a:pPr indent="-251459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64285"/>
              <a:buChar char="–"/>
            </a:pPr>
            <a:r>
              <a:rPr lang="en-US">
                <a:solidFill>
                  <a:schemeClr val="dk2"/>
                </a:solidFill>
              </a:rPr>
              <a:t>If storing anything in a safe or lockbox monitor periodically for mold.</a:t>
            </a:r>
            <a:endParaRPr>
              <a:solidFill>
                <a:schemeClr val="dk2"/>
              </a:solidFill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>
                <a:solidFill>
                  <a:schemeClr val="dk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Preservation </a:t>
            </a:r>
            <a:r>
              <a:rPr b="1" lang="en-US">
                <a:solidFill>
                  <a:schemeClr val="dk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Resources</a:t>
            </a:r>
            <a:endParaRPr b="1">
              <a:solidFill>
                <a:schemeClr val="dk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206" name="Google Shape;206;p2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Char char="•"/>
            </a:pPr>
            <a:r>
              <a:rPr b="1" lang="en-US">
                <a:solidFill>
                  <a:schemeClr val="dk2"/>
                </a:solidFill>
              </a:rPr>
              <a:t>Archival Supply Companies</a:t>
            </a:r>
            <a:endParaRPr b="1">
              <a:solidFill>
                <a:schemeClr val="dk2"/>
              </a:solidFill>
            </a:endParaRPr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Char char="–"/>
            </a:pPr>
            <a:r>
              <a:rPr lang="en-US">
                <a:solidFill>
                  <a:schemeClr val="dk2"/>
                </a:solidFill>
              </a:rPr>
              <a:t>Gaylord  </a:t>
            </a:r>
            <a:r>
              <a:rPr lang="en-US" u="sng">
                <a:solidFill>
                  <a:schemeClr val="dk2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www.gaylord.com</a:t>
            </a:r>
            <a:endParaRPr>
              <a:solidFill>
                <a:schemeClr val="dk2"/>
              </a:solidFill>
            </a:endParaRPr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Char char="–"/>
            </a:pPr>
            <a:r>
              <a:rPr lang="en-US">
                <a:solidFill>
                  <a:schemeClr val="dk2"/>
                </a:solidFill>
              </a:rPr>
              <a:t>Archival Methods  </a:t>
            </a:r>
            <a:r>
              <a:rPr lang="en-US" u="sng">
                <a:solidFill>
                  <a:schemeClr val="dk2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www.archivalmethods.com</a:t>
            </a:r>
            <a:endParaRPr>
              <a:solidFill>
                <a:schemeClr val="dk2"/>
              </a:solidFill>
            </a:endParaRPr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Char char="–"/>
            </a:pPr>
            <a:r>
              <a:rPr lang="en-US">
                <a:solidFill>
                  <a:schemeClr val="dk2"/>
                </a:solidFill>
              </a:rPr>
              <a:t>Hollinger  </a:t>
            </a:r>
            <a:r>
              <a:rPr lang="en-US" u="sng">
                <a:solidFill>
                  <a:schemeClr val="dk2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www.hollingermetaledge.com</a:t>
            </a:r>
            <a:endParaRPr>
              <a:solidFill>
                <a:schemeClr val="dk2"/>
              </a:solidFill>
            </a:endParaRPr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Char char="–"/>
            </a:pPr>
            <a:r>
              <a:rPr lang="en-US">
                <a:solidFill>
                  <a:schemeClr val="dk2"/>
                </a:solidFill>
              </a:rPr>
              <a:t>University Products  </a:t>
            </a:r>
            <a:r>
              <a:rPr lang="en-US" u="sng">
                <a:solidFill>
                  <a:schemeClr val="dk2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www.universityproducts.com</a:t>
            </a:r>
            <a:endParaRPr>
              <a:solidFill>
                <a:schemeClr val="dk2"/>
              </a:solidFill>
            </a:endParaRPr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lang="en-US">
                <a:solidFill>
                  <a:schemeClr val="dk2"/>
                </a:solidFill>
              </a:rPr>
              <a:t>Scrapbooking &amp; fine art supplies are often archival quality (check labels)</a:t>
            </a:r>
            <a:endParaRPr>
              <a:solidFill>
                <a:schemeClr val="dk2"/>
              </a:solidFill>
            </a:endParaRPr>
          </a:p>
          <a:p>
            <a:pPr indent="0" lvl="1" marL="4572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1f148aad571_0_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Digitization</a:t>
            </a:r>
            <a:endParaRPr b="1">
              <a:solidFill>
                <a:schemeClr val="dk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212" name="Google Shape;212;g1f148aad571_0_15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1" i="1" lang="en-US">
                <a:solidFill>
                  <a:schemeClr val="dk2"/>
                </a:solidFill>
              </a:rPr>
              <a:t>What is digitization?</a:t>
            </a:r>
            <a:endParaRPr b="1" i="1"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lang="en-US">
                <a:solidFill>
                  <a:schemeClr val="dk2"/>
                </a:solidFill>
              </a:rPr>
              <a:t>Converting physical formats to digital formats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1" i="1" lang="en-US">
                <a:solidFill>
                  <a:schemeClr val="dk2"/>
                </a:solidFill>
              </a:rPr>
              <a:t>Why digitize?</a:t>
            </a:r>
            <a:endParaRPr b="1" i="1"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lang="en-US">
                <a:solidFill>
                  <a:schemeClr val="dk2"/>
                </a:solidFill>
              </a:rPr>
              <a:t>Digitization is another layer of preservation and increases opportunities to access &amp; share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lang="en-US">
                <a:solidFill>
                  <a:schemeClr val="dk2"/>
                </a:solidFill>
              </a:rPr>
              <a:t>Creates access while minimizing the damage caused by frequent handling.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1f148aad571_0_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Digitization Methods</a:t>
            </a:r>
            <a:endParaRPr b="1">
              <a:solidFill>
                <a:schemeClr val="dk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218" name="Google Shape;218;g1f148aad571_0_20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lang="en-US">
                <a:solidFill>
                  <a:schemeClr val="dk2"/>
                </a:solidFill>
              </a:rPr>
              <a:t>Scan documents, photos, negatives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lang="en-US">
                <a:solidFill>
                  <a:schemeClr val="dk2"/>
                </a:solidFill>
              </a:rPr>
              <a:t>Digitally photograph or video objects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lang="en-US">
                <a:solidFill>
                  <a:schemeClr val="dk2"/>
                </a:solidFill>
              </a:rPr>
              <a:t>Digitally convert cassettes, films, &amp; vinyl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lang="en-US">
                <a:solidFill>
                  <a:schemeClr val="dk2"/>
                </a:solidFill>
              </a:rPr>
              <a:t>Convert digital media formats to prevent obsolescence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1f148aad571_0_4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Preparing to Digitize</a:t>
            </a:r>
            <a:endParaRPr b="1">
              <a:solidFill>
                <a:schemeClr val="dk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224" name="Google Shape;224;g1f148aad571_0_45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b="1" lang="en-US">
                <a:solidFill>
                  <a:schemeClr val="dk2"/>
                </a:solidFill>
              </a:rPr>
              <a:t>Determine your priorities</a:t>
            </a:r>
            <a:endParaRPr b="1">
              <a:solidFill>
                <a:schemeClr val="dk2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</a:pPr>
            <a:r>
              <a:rPr lang="en-US">
                <a:solidFill>
                  <a:schemeClr val="dk2"/>
                </a:solidFill>
              </a:rPr>
              <a:t>Consider: urgency, condition, access, value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b="1" lang="en-US">
                <a:solidFill>
                  <a:schemeClr val="dk2"/>
                </a:solidFill>
              </a:rPr>
              <a:t>Determine your budget &amp; ability</a:t>
            </a:r>
            <a:endParaRPr b="1">
              <a:solidFill>
                <a:schemeClr val="dk2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</a:pPr>
            <a:r>
              <a:rPr lang="en-US">
                <a:solidFill>
                  <a:schemeClr val="dk2"/>
                </a:solidFill>
              </a:rPr>
              <a:t>Scope of project</a:t>
            </a:r>
            <a:endParaRPr>
              <a:solidFill>
                <a:schemeClr val="dk2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</a:pPr>
            <a:r>
              <a:rPr lang="en-US">
                <a:solidFill>
                  <a:schemeClr val="dk2"/>
                </a:solidFill>
              </a:rPr>
              <a:t>Access to equipment</a:t>
            </a:r>
            <a:endParaRPr>
              <a:solidFill>
                <a:schemeClr val="dk2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</a:pPr>
            <a:r>
              <a:rPr lang="en-US">
                <a:solidFill>
                  <a:schemeClr val="dk2"/>
                </a:solidFill>
              </a:rPr>
              <a:t>Time commitment</a:t>
            </a:r>
            <a:endParaRPr>
              <a:solidFill>
                <a:schemeClr val="dk2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</a:pPr>
            <a:r>
              <a:rPr lang="en-US">
                <a:solidFill>
                  <a:schemeClr val="dk2"/>
                </a:solidFill>
              </a:rPr>
              <a:t>DIY or hire professional?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1f148aad571_0_3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Scanning</a:t>
            </a:r>
            <a:endParaRPr b="1">
              <a:solidFill>
                <a:schemeClr val="dk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230" name="Google Shape;230;g1f148aad571_0_35"/>
          <p:cNvSpPr txBox="1"/>
          <p:nvPr>
            <p:ph idx="1" type="body"/>
          </p:nvPr>
        </p:nvSpPr>
        <p:spPr>
          <a:xfrm>
            <a:off x="457200" y="1347650"/>
            <a:ext cx="8229600" cy="5230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25755" lvl="0" marL="45720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56250"/>
              <a:buChar char="•"/>
            </a:pPr>
            <a:r>
              <a:rPr b="1" lang="en-US">
                <a:solidFill>
                  <a:schemeClr val="dk2"/>
                </a:solidFill>
              </a:rPr>
              <a:t>Scanner types</a:t>
            </a:r>
            <a:endParaRPr b="1">
              <a:solidFill>
                <a:schemeClr val="dk2"/>
              </a:solidFill>
            </a:endParaRPr>
          </a:p>
          <a:p>
            <a:pPr indent="-325755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64285"/>
              <a:buChar char="–"/>
            </a:pPr>
            <a:r>
              <a:rPr i="1" lang="en-US">
                <a:solidFill>
                  <a:schemeClr val="dk2"/>
                </a:solidFill>
              </a:rPr>
              <a:t>Flat-bed</a:t>
            </a:r>
            <a:endParaRPr i="1">
              <a:solidFill>
                <a:schemeClr val="dk2"/>
              </a:solidFill>
            </a:endParaRPr>
          </a:p>
          <a:p>
            <a:pPr indent="-325755" lvl="2" marL="13716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75000"/>
              <a:buChar char="•"/>
            </a:pPr>
            <a:r>
              <a:rPr lang="en-US">
                <a:solidFill>
                  <a:schemeClr val="dk2"/>
                </a:solidFill>
              </a:rPr>
              <a:t>Pros:  easy &amp; safe, scans photos, documents, &amp; negatives</a:t>
            </a:r>
            <a:endParaRPr>
              <a:solidFill>
                <a:schemeClr val="dk2"/>
              </a:solidFill>
            </a:endParaRPr>
          </a:p>
          <a:p>
            <a:pPr indent="-325755" lvl="2" marL="13716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75000"/>
              <a:buChar char="•"/>
            </a:pPr>
            <a:r>
              <a:rPr lang="en-US">
                <a:solidFill>
                  <a:schemeClr val="dk2"/>
                </a:solidFill>
              </a:rPr>
              <a:t>Cons:  bed size limitations</a:t>
            </a:r>
            <a:endParaRPr>
              <a:solidFill>
                <a:schemeClr val="dk2"/>
              </a:solidFill>
            </a:endParaRPr>
          </a:p>
          <a:p>
            <a:pPr indent="-325755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64285"/>
              <a:buChar char="–"/>
            </a:pPr>
            <a:r>
              <a:rPr i="1" lang="en-US">
                <a:solidFill>
                  <a:schemeClr val="dk2"/>
                </a:solidFill>
              </a:rPr>
              <a:t>Sheet-fed</a:t>
            </a:r>
            <a:endParaRPr i="1">
              <a:solidFill>
                <a:schemeClr val="dk2"/>
              </a:solidFill>
            </a:endParaRPr>
          </a:p>
          <a:p>
            <a:pPr indent="-325755" lvl="2" marL="13716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75000"/>
              <a:buChar char="•"/>
            </a:pPr>
            <a:r>
              <a:rPr lang="en-US">
                <a:solidFill>
                  <a:schemeClr val="dk2"/>
                </a:solidFill>
              </a:rPr>
              <a:t>Pros:  allows for high volume of loose, durable, standard paper</a:t>
            </a:r>
            <a:endParaRPr>
              <a:solidFill>
                <a:schemeClr val="dk2"/>
              </a:solidFill>
            </a:endParaRPr>
          </a:p>
          <a:p>
            <a:pPr indent="-325755" lvl="2" marL="13716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75000"/>
              <a:buChar char="•"/>
            </a:pPr>
            <a:r>
              <a:rPr lang="en-US">
                <a:solidFill>
                  <a:schemeClr val="dk2"/>
                </a:solidFill>
              </a:rPr>
              <a:t>Cons:  could damage document if it jams</a:t>
            </a:r>
            <a:endParaRPr>
              <a:solidFill>
                <a:schemeClr val="dk2"/>
              </a:solidFill>
            </a:endParaRPr>
          </a:p>
          <a:p>
            <a:pPr indent="-325755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64285"/>
              <a:buChar char="–"/>
            </a:pPr>
            <a:r>
              <a:rPr i="1" lang="en-US">
                <a:solidFill>
                  <a:schemeClr val="dk2"/>
                </a:solidFill>
              </a:rPr>
              <a:t>Overhead</a:t>
            </a:r>
            <a:endParaRPr i="1">
              <a:solidFill>
                <a:schemeClr val="dk2"/>
              </a:solidFill>
            </a:endParaRPr>
          </a:p>
          <a:p>
            <a:pPr indent="-325755" lvl="2" marL="13716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75000"/>
              <a:buChar char="•"/>
            </a:pPr>
            <a:r>
              <a:rPr lang="en-US">
                <a:solidFill>
                  <a:schemeClr val="dk2"/>
                </a:solidFill>
              </a:rPr>
              <a:t>Pros:  great for books</a:t>
            </a:r>
            <a:endParaRPr>
              <a:solidFill>
                <a:schemeClr val="dk2"/>
              </a:solidFill>
            </a:endParaRPr>
          </a:p>
          <a:p>
            <a:pPr indent="-325755" lvl="2" marL="13716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75000"/>
              <a:buChar char="•"/>
            </a:pPr>
            <a:r>
              <a:rPr lang="en-US">
                <a:solidFill>
                  <a:schemeClr val="dk2"/>
                </a:solidFill>
              </a:rPr>
              <a:t>Cons:  hard to adjust lighting</a:t>
            </a:r>
            <a:endParaRPr>
              <a:solidFill>
                <a:schemeClr val="dk2"/>
              </a:solidFill>
            </a:endParaRPr>
          </a:p>
          <a:p>
            <a:pPr indent="-325755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64285"/>
              <a:buChar char="–"/>
            </a:pPr>
            <a:r>
              <a:rPr i="1" lang="en-US">
                <a:solidFill>
                  <a:schemeClr val="dk2"/>
                </a:solidFill>
              </a:rPr>
              <a:t>Wand/Handheld</a:t>
            </a:r>
            <a:endParaRPr i="1">
              <a:solidFill>
                <a:schemeClr val="dk2"/>
              </a:solidFill>
            </a:endParaRPr>
          </a:p>
          <a:p>
            <a:pPr indent="-325755" lvl="2" marL="13716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75000"/>
              <a:buChar char="•"/>
            </a:pPr>
            <a:r>
              <a:rPr lang="en-US">
                <a:solidFill>
                  <a:schemeClr val="dk2"/>
                </a:solidFill>
              </a:rPr>
              <a:t>Pros:  portable</a:t>
            </a:r>
            <a:endParaRPr>
              <a:solidFill>
                <a:schemeClr val="dk2"/>
              </a:solidFill>
            </a:endParaRPr>
          </a:p>
          <a:p>
            <a:pPr indent="-325755" lvl="2" marL="13716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75000"/>
              <a:buChar char="•"/>
            </a:pPr>
            <a:r>
              <a:rPr lang="en-US">
                <a:solidFill>
                  <a:schemeClr val="dk2"/>
                </a:solidFill>
              </a:rPr>
              <a:t>Cons:  not the highest quality</a:t>
            </a:r>
            <a:endParaRPr>
              <a:solidFill>
                <a:schemeClr val="dk2"/>
              </a:solidFill>
            </a:endParaRPr>
          </a:p>
          <a:p>
            <a:pPr indent="-325755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64285"/>
              <a:buChar char="–"/>
            </a:pPr>
            <a:r>
              <a:rPr i="1" lang="en-US">
                <a:solidFill>
                  <a:schemeClr val="dk2"/>
                </a:solidFill>
              </a:rPr>
              <a:t>Negative film scanner</a:t>
            </a:r>
            <a:endParaRPr i="1">
              <a:solidFill>
                <a:schemeClr val="dk2"/>
              </a:solidFill>
            </a:endParaRPr>
          </a:p>
          <a:p>
            <a:pPr indent="-325755" lvl="2" marL="13716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75000"/>
              <a:buChar char="•"/>
            </a:pPr>
            <a:r>
              <a:rPr lang="en-US">
                <a:solidFill>
                  <a:schemeClr val="dk2"/>
                </a:solidFill>
              </a:rPr>
              <a:t>Pros:  scans negatives</a:t>
            </a:r>
            <a:endParaRPr>
              <a:solidFill>
                <a:schemeClr val="dk2"/>
              </a:solidFill>
            </a:endParaRPr>
          </a:p>
          <a:p>
            <a:pPr indent="-325755" lvl="2" marL="13716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75000"/>
              <a:buChar char="•"/>
            </a:pPr>
            <a:r>
              <a:rPr lang="en-US">
                <a:solidFill>
                  <a:schemeClr val="dk2"/>
                </a:solidFill>
              </a:rPr>
              <a:t>Cons:  only scans negatives (may not scan all sizes)</a:t>
            </a:r>
            <a:endParaRPr>
              <a:solidFill>
                <a:schemeClr val="dk2"/>
              </a:solidFill>
            </a:endParaRPr>
          </a:p>
          <a:p>
            <a:pPr indent="-325755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64285"/>
              <a:buChar char="–"/>
            </a:pPr>
            <a:r>
              <a:rPr i="1" lang="en-US">
                <a:solidFill>
                  <a:schemeClr val="dk2"/>
                </a:solidFill>
              </a:rPr>
              <a:t>Large-format</a:t>
            </a:r>
            <a:endParaRPr i="1">
              <a:solidFill>
                <a:schemeClr val="dk2"/>
              </a:solidFill>
            </a:endParaRPr>
          </a:p>
          <a:p>
            <a:pPr indent="-325755" lvl="2" marL="13716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75000"/>
              <a:buChar char="•"/>
            </a:pPr>
            <a:r>
              <a:rPr lang="en-US">
                <a:solidFill>
                  <a:schemeClr val="dk2"/>
                </a:solidFill>
              </a:rPr>
              <a:t>Pros:  scans large documents</a:t>
            </a:r>
            <a:endParaRPr>
              <a:solidFill>
                <a:schemeClr val="dk2"/>
              </a:solidFill>
            </a:endParaRPr>
          </a:p>
          <a:p>
            <a:pPr indent="-325755" lvl="2" marL="13716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75000"/>
              <a:buChar char="•"/>
            </a:pPr>
            <a:r>
              <a:rPr lang="en-US">
                <a:solidFill>
                  <a:schemeClr val="dk2"/>
                </a:solidFill>
              </a:rPr>
              <a:t>Cons:  usually sheet fed &amp; could damage if jams, EXPENSIVE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1f148aad571_0_4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You Scan Do It</a:t>
            </a:r>
            <a:r>
              <a:rPr b="1" lang="en-US">
                <a:solidFill>
                  <a:schemeClr val="dk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!</a:t>
            </a:r>
            <a:endParaRPr b="1">
              <a:solidFill>
                <a:schemeClr val="dk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236" name="Google Shape;236;g1f148aad571_0_40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b="1" lang="en-US">
                <a:solidFill>
                  <a:schemeClr val="dk2"/>
                </a:solidFill>
              </a:rPr>
              <a:t>Scanning tips</a:t>
            </a:r>
            <a:endParaRPr b="1">
              <a:solidFill>
                <a:schemeClr val="dk2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</a:pPr>
            <a:r>
              <a:rPr lang="en-US">
                <a:solidFill>
                  <a:schemeClr val="dk2"/>
                </a:solidFill>
              </a:rPr>
              <a:t>Properly handle/clean material to scan</a:t>
            </a:r>
            <a:endParaRPr>
              <a:solidFill>
                <a:schemeClr val="dk2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</a:pPr>
            <a:r>
              <a:rPr lang="en-US">
                <a:solidFill>
                  <a:schemeClr val="dk2"/>
                </a:solidFill>
              </a:rPr>
              <a:t>Keep scanner surfaces clean</a:t>
            </a:r>
            <a:endParaRPr>
              <a:solidFill>
                <a:schemeClr val="dk2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</a:pPr>
            <a:r>
              <a:rPr lang="en-US">
                <a:solidFill>
                  <a:schemeClr val="dk2"/>
                </a:solidFill>
              </a:rPr>
              <a:t>For photos:  JPEG is more useful, but TIFF is the archival standard</a:t>
            </a:r>
            <a:endParaRPr>
              <a:solidFill>
                <a:schemeClr val="dk2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</a:pPr>
            <a:r>
              <a:rPr lang="en-US">
                <a:solidFill>
                  <a:schemeClr val="dk2"/>
                </a:solidFill>
              </a:rPr>
              <a:t>For documents:  save as PDF</a:t>
            </a:r>
            <a:endParaRPr>
              <a:solidFill>
                <a:schemeClr val="dk2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</a:pPr>
            <a:r>
              <a:rPr lang="en-US">
                <a:solidFill>
                  <a:schemeClr val="dk2"/>
                </a:solidFill>
              </a:rPr>
              <a:t>Keep an original and only edit copies</a:t>
            </a:r>
            <a:endParaRPr>
              <a:solidFill>
                <a:schemeClr val="dk2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</a:pPr>
            <a:r>
              <a:rPr lang="en-US">
                <a:solidFill>
                  <a:schemeClr val="dk2"/>
                </a:solidFill>
              </a:rPr>
              <a:t>Resolution:  400-800 DPI</a:t>
            </a:r>
            <a:endParaRPr>
              <a:solidFill>
                <a:schemeClr val="dk2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</a:pPr>
            <a:r>
              <a:rPr lang="en-US">
                <a:solidFill>
                  <a:schemeClr val="dk2"/>
                </a:solidFill>
              </a:rPr>
              <a:t>Use consistent, descriptive labels</a:t>
            </a:r>
            <a:endParaRPr>
              <a:solidFill>
                <a:schemeClr val="dk2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</a:pPr>
            <a:r>
              <a:rPr lang="en-US">
                <a:solidFill>
                  <a:schemeClr val="dk2"/>
                </a:solidFill>
              </a:rPr>
              <a:t>Keep your files organized</a:t>
            </a:r>
            <a:endParaRPr>
              <a:solidFill>
                <a:schemeClr val="dk2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</a:pPr>
            <a:r>
              <a:rPr lang="en-US">
                <a:solidFill>
                  <a:schemeClr val="dk2"/>
                </a:solidFill>
              </a:rPr>
              <a:t>CREATE REGULAR BACK UPS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1f148aad571_0_5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Tips for Negatives</a:t>
            </a:r>
            <a:endParaRPr b="1">
              <a:solidFill>
                <a:schemeClr val="dk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242" name="Google Shape;242;g1f148aad571_0_50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lang="en-US">
                <a:solidFill>
                  <a:schemeClr val="dk2"/>
                </a:solidFill>
              </a:rPr>
              <a:t>Determine the “right” side of the image (glossy side)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lang="en-US">
                <a:solidFill>
                  <a:schemeClr val="dk2"/>
                </a:solidFill>
              </a:rPr>
              <a:t>To scan negatives you need light from both top and bottom.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lang="en-US">
                <a:solidFill>
                  <a:schemeClr val="dk2"/>
                </a:solidFill>
              </a:rPr>
              <a:t>Some scanners have settings for negatives &amp; will automatically create a “positive” image.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lang="en-US">
                <a:solidFill>
                  <a:schemeClr val="dk2"/>
                </a:solidFill>
              </a:rPr>
              <a:t>Scanner hack for negatives:</a:t>
            </a:r>
            <a:endParaRPr>
              <a:solidFill>
                <a:schemeClr val="dk2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</a:pPr>
            <a:r>
              <a:rPr lang="en-US">
                <a:solidFill>
                  <a:schemeClr val="dk2"/>
                </a:solidFill>
              </a:rPr>
              <a:t>place negative on scanner bed &amp; use lightpad over it.  Invert the image in MS Paint.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1f148aad571_0_5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Photographing/Videoing Objects</a:t>
            </a:r>
            <a:endParaRPr b="1">
              <a:solidFill>
                <a:schemeClr val="dk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248" name="Google Shape;248;g1f148aad571_0_55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•"/>
            </a:pPr>
            <a:r>
              <a:rPr lang="en-US">
                <a:solidFill>
                  <a:schemeClr val="dk2"/>
                </a:solidFill>
              </a:rPr>
              <a:t>Clean &amp; prepare the object.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•"/>
            </a:pPr>
            <a:r>
              <a:rPr lang="en-US">
                <a:solidFill>
                  <a:schemeClr val="dk2"/>
                </a:solidFill>
              </a:rPr>
              <a:t>Set up a blank background &amp; good lighting.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•"/>
            </a:pPr>
            <a:r>
              <a:rPr lang="en-US">
                <a:solidFill>
                  <a:schemeClr val="dk2"/>
                </a:solidFill>
              </a:rPr>
              <a:t>Place a standard size reference item next to the object for scale (a ruler, a quarter, etc…)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•"/>
            </a:pPr>
            <a:r>
              <a:rPr lang="en-US">
                <a:solidFill>
                  <a:schemeClr val="dk2"/>
                </a:solidFill>
              </a:rPr>
              <a:t>Take photos/video of all sides &amp; zoom in on details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•"/>
            </a:pPr>
            <a:r>
              <a:rPr lang="en-US">
                <a:solidFill>
                  <a:schemeClr val="dk2"/>
                </a:solidFill>
              </a:rPr>
              <a:t>Organize &amp; label photos/videos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1f148aad571_0_6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Professional Digital</a:t>
            </a:r>
            <a:r>
              <a:rPr b="1" lang="en-US">
                <a:solidFill>
                  <a:schemeClr val="dk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 Conversion</a:t>
            </a:r>
            <a:endParaRPr b="1">
              <a:solidFill>
                <a:schemeClr val="dk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254" name="Google Shape;254;g1f148aad571_0_65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lang="en-US">
                <a:solidFill>
                  <a:schemeClr val="dk2"/>
                </a:solidFill>
              </a:rPr>
              <a:t>Submit your items to a company for conversion (in person or by mail)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lang="en-US">
                <a:solidFill>
                  <a:schemeClr val="dk2"/>
                </a:solidFill>
              </a:rPr>
              <a:t>Receive a full cost estimate from the company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lang="en-US">
                <a:solidFill>
                  <a:schemeClr val="dk2"/>
                </a:solidFill>
              </a:rPr>
              <a:t>Receive your choice of digital formats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lang="en-US">
                <a:solidFill>
                  <a:schemeClr val="dk2"/>
                </a:solidFill>
              </a:rPr>
              <a:t>Receive your original items back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lang="en-US">
                <a:solidFill>
                  <a:schemeClr val="dk2"/>
                </a:solidFill>
              </a:rPr>
              <a:t>Reputable companies:</a:t>
            </a:r>
            <a:endParaRPr>
              <a:solidFill>
                <a:schemeClr val="dk2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</a:pPr>
            <a:r>
              <a:rPr lang="en-US" u="sng">
                <a:solidFill>
                  <a:schemeClr val="dk2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LegacyBox</a:t>
            </a:r>
            <a:endParaRPr>
              <a:solidFill>
                <a:schemeClr val="dk2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</a:pPr>
            <a:r>
              <a:rPr lang="en-US" u="sng">
                <a:solidFill>
                  <a:schemeClr val="dk2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iMemories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lang="en-US">
                <a:solidFill>
                  <a:schemeClr val="dk2"/>
                </a:solidFill>
              </a:rPr>
              <a:t>Watch for sales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>
                <a:solidFill>
                  <a:schemeClr val="dk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Common Materials</a:t>
            </a:r>
            <a:endParaRPr b="1">
              <a:solidFill>
                <a:schemeClr val="dk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98" name="Google Shape;98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lang="en-US">
                <a:solidFill>
                  <a:schemeClr val="dk2"/>
                </a:solidFill>
              </a:rPr>
              <a:t>Paper &amp; books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lang="en-US">
                <a:solidFill>
                  <a:schemeClr val="dk2"/>
                </a:solidFill>
              </a:rPr>
              <a:t>Photographic prints, negatives &amp; film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lang="en-US">
                <a:solidFill>
                  <a:schemeClr val="dk2"/>
                </a:solidFill>
              </a:rPr>
              <a:t>Textiles &amp; Leather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lang="en-US">
                <a:solidFill>
                  <a:schemeClr val="dk2"/>
                </a:solidFill>
              </a:rPr>
              <a:t>Metal &amp; Wood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lang="en-US">
                <a:solidFill>
                  <a:schemeClr val="dk2"/>
                </a:solidFill>
              </a:rPr>
              <a:t>Ceramics &amp; Glass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lang="en-US">
                <a:solidFill>
                  <a:schemeClr val="dk2"/>
                </a:solidFill>
              </a:rPr>
              <a:t>Fine Art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lang="en-US">
                <a:solidFill>
                  <a:schemeClr val="dk2"/>
                </a:solidFill>
              </a:rPr>
              <a:t>Plastics &amp; Rubber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lang="en-US">
                <a:solidFill>
                  <a:schemeClr val="dk2"/>
                </a:solidFill>
              </a:rPr>
              <a:t>Vinyl Records &amp; Cassettes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lang="en-US">
                <a:solidFill>
                  <a:schemeClr val="dk2"/>
                </a:solidFill>
              </a:rPr>
              <a:t>Digital media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1f148aad571_0_6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DIY Digital A/V Conversion</a:t>
            </a:r>
            <a:endParaRPr b="1">
              <a:solidFill>
                <a:schemeClr val="dk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260" name="Google Shape;260;g1f148aad571_0_60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34327" lvl="0" marL="45720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56250"/>
              <a:buChar char="•"/>
            </a:pPr>
            <a:r>
              <a:rPr b="1" lang="en-US">
                <a:solidFill>
                  <a:schemeClr val="dk2"/>
                </a:solidFill>
              </a:rPr>
              <a:t>TEST PLAYBACK EQUIPMENT FIRST!</a:t>
            </a:r>
            <a:endParaRPr b="1">
              <a:solidFill>
                <a:schemeClr val="dk2"/>
              </a:solidFill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56250"/>
              <a:buChar char="•"/>
            </a:pPr>
            <a:r>
              <a:rPr i="1" lang="en-US">
                <a:solidFill>
                  <a:schemeClr val="dk2"/>
                </a:solidFill>
              </a:rPr>
              <a:t>Playback equipment you may need:</a:t>
            </a:r>
            <a:endParaRPr i="1">
              <a:solidFill>
                <a:schemeClr val="dk2"/>
              </a:solidFill>
            </a:endParaRPr>
          </a:p>
          <a:p>
            <a:pPr indent="-334327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64285"/>
              <a:buChar char="–"/>
            </a:pPr>
            <a:r>
              <a:rPr lang="en-US">
                <a:solidFill>
                  <a:schemeClr val="dk2"/>
                </a:solidFill>
              </a:rPr>
              <a:t>VCR (for VHS tapes)</a:t>
            </a:r>
            <a:endParaRPr>
              <a:solidFill>
                <a:schemeClr val="dk2"/>
              </a:solidFill>
            </a:endParaRPr>
          </a:p>
          <a:p>
            <a:pPr indent="-334327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64285"/>
              <a:buChar char="–"/>
            </a:pPr>
            <a:r>
              <a:rPr lang="en-US">
                <a:solidFill>
                  <a:schemeClr val="dk2"/>
                </a:solidFill>
              </a:rPr>
              <a:t>VHS adapters (for mini DV or small tapes)</a:t>
            </a:r>
            <a:endParaRPr>
              <a:solidFill>
                <a:schemeClr val="dk2"/>
              </a:solidFill>
            </a:endParaRPr>
          </a:p>
          <a:p>
            <a:pPr indent="-334327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64285"/>
              <a:buChar char="–"/>
            </a:pPr>
            <a:r>
              <a:rPr lang="en-US">
                <a:solidFill>
                  <a:schemeClr val="dk2"/>
                </a:solidFill>
              </a:rPr>
              <a:t>Camcorder (VHS or mini DV)</a:t>
            </a:r>
            <a:endParaRPr>
              <a:solidFill>
                <a:schemeClr val="dk2"/>
              </a:solidFill>
            </a:endParaRPr>
          </a:p>
          <a:p>
            <a:pPr indent="-334327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64285"/>
              <a:buChar char="–"/>
            </a:pPr>
            <a:r>
              <a:rPr lang="en-US">
                <a:solidFill>
                  <a:schemeClr val="dk2"/>
                </a:solidFill>
              </a:rPr>
              <a:t>Turntable (for vinyl records)</a:t>
            </a:r>
            <a:endParaRPr>
              <a:solidFill>
                <a:schemeClr val="dk2"/>
              </a:solidFill>
            </a:endParaRPr>
          </a:p>
          <a:p>
            <a:pPr indent="-334327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64285"/>
              <a:buChar char="–"/>
            </a:pPr>
            <a:r>
              <a:rPr lang="en-US">
                <a:solidFill>
                  <a:schemeClr val="dk2"/>
                </a:solidFill>
              </a:rPr>
              <a:t>Tape deck (for cassette tapes)</a:t>
            </a:r>
            <a:endParaRPr>
              <a:solidFill>
                <a:schemeClr val="dk2"/>
              </a:solidFill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56250"/>
              <a:buChar char="•"/>
            </a:pPr>
            <a:r>
              <a:rPr i="1" lang="en-US">
                <a:solidFill>
                  <a:schemeClr val="dk2"/>
                </a:solidFill>
              </a:rPr>
              <a:t>Direct conversion equipment:</a:t>
            </a:r>
            <a:endParaRPr i="1">
              <a:solidFill>
                <a:schemeClr val="dk2"/>
              </a:solidFill>
            </a:endParaRPr>
          </a:p>
          <a:p>
            <a:pPr indent="-334327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64285"/>
              <a:buChar char="–"/>
            </a:pPr>
            <a:r>
              <a:rPr lang="en-US">
                <a:solidFill>
                  <a:schemeClr val="dk2"/>
                </a:solidFill>
              </a:rPr>
              <a:t>Video capture USB</a:t>
            </a:r>
            <a:endParaRPr>
              <a:solidFill>
                <a:schemeClr val="dk2"/>
              </a:solidFill>
            </a:endParaRPr>
          </a:p>
          <a:p>
            <a:pPr indent="-334327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64285"/>
              <a:buChar char="–"/>
            </a:pPr>
            <a:r>
              <a:rPr lang="en-US">
                <a:solidFill>
                  <a:schemeClr val="dk2"/>
                </a:solidFill>
              </a:rPr>
              <a:t>RCA cables (yellow, white, red)</a:t>
            </a:r>
            <a:endParaRPr>
              <a:solidFill>
                <a:schemeClr val="dk2"/>
              </a:solidFill>
            </a:endParaRPr>
          </a:p>
          <a:p>
            <a:pPr indent="-334327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64285"/>
              <a:buChar char="–"/>
            </a:pPr>
            <a:r>
              <a:rPr lang="en-US">
                <a:solidFill>
                  <a:schemeClr val="dk2"/>
                </a:solidFill>
              </a:rPr>
              <a:t>S-cable</a:t>
            </a:r>
            <a:endParaRPr>
              <a:solidFill>
                <a:schemeClr val="dk2"/>
              </a:solidFill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56250"/>
              <a:buChar char="•"/>
            </a:pPr>
            <a:r>
              <a:rPr lang="en-US">
                <a:solidFill>
                  <a:schemeClr val="dk2"/>
                </a:solidFill>
              </a:rPr>
              <a:t>Indirect capture for conversion is better than nothing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21900ac8e67_0_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Digitization Next Steps</a:t>
            </a:r>
            <a:endParaRPr b="1">
              <a:solidFill>
                <a:schemeClr val="dk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266" name="Google Shape;266;g21900ac8e67_0_6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lang="en-US">
                <a:solidFill>
                  <a:schemeClr val="dk2"/>
                </a:solidFill>
              </a:rPr>
              <a:t>Consider transcribing documents or recordings</a:t>
            </a:r>
            <a:endParaRPr>
              <a:solidFill>
                <a:schemeClr val="dk2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</a:pPr>
            <a:r>
              <a:rPr lang="en-US">
                <a:solidFill>
                  <a:schemeClr val="dk2"/>
                </a:solidFill>
              </a:rPr>
              <a:t>Younger generations cannot read cursive writing.</a:t>
            </a:r>
            <a:endParaRPr>
              <a:solidFill>
                <a:schemeClr val="dk2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</a:pPr>
            <a:r>
              <a:rPr lang="en-US">
                <a:solidFill>
                  <a:schemeClr val="dk2"/>
                </a:solidFill>
              </a:rPr>
              <a:t>Documents may become illegible over time.</a:t>
            </a:r>
            <a:endParaRPr>
              <a:solidFill>
                <a:schemeClr val="dk2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</a:pPr>
            <a:r>
              <a:rPr lang="en-US">
                <a:solidFill>
                  <a:schemeClr val="dk2"/>
                </a:solidFill>
              </a:rPr>
              <a:t>Elderly voices, accents, or language barriers may pose problems for future listeners.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21900ac8e67_0_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Digitization Resources</a:t>
            </a:r>
            <a:endParaRPr b="1">
              <a:solidFill>
                <a:schemeClr val="dk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272" name="Google Shape;272;g21900ac8e67_0_0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lang="en-US" u="sng">
                <a:solidFill>
                  <a:schemeClr val="dk2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National Archives - Digitizing Family Papers &amp; Photographs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lang="en-US" u="sng">
                <a:solidFill>
                  <a:schemeClr val="dk2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16 Digitization Tips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>
                <a:solidFill>
                  <a:schemeClr val="dk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Care Factors</a:t>
            </a:r>
            <a:endParaRPr b="1">
              <a:solidFill>
                <a:schemeClr val="dk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104" name="Google Shape;104;p3"/>
          <p:cNvSpPr txBox="1"/>
          <p:nvPr>
            <p:ph idx="1" type="body"/>
          </p:nvPr>
        </p:nvSpPr>
        <p:spPr>
          <a:xfrm>
            <a:off x="377350" y="159022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27660" lvl="0" marL="3429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•"/>
            </a:pPr>
            <a:r>
              <a:rPr i="1" lang="en-US">
                <a:solidFill>
                  <a:schemeClr val="dk2"/>
                </a:solidFill>
              </a:rPr>
              <a:t>Different materials have </a:t>
            </a:r>
            <a:r>
              <a:rPr i="1" lang="en-US">
                <a:solidFill>
                  <a:schemeClr val="dk2"/>
                </a:solidFill>
              </a:rPr>
              <a:t>unique</a:t>
            </a:r>
            <a:r>
              <a:rPr i="1" lang="en-US">
                <a:solidFill>
                  <a:schemeClr val="dk2"/>
                </a:solidFill>
              </a:rPr>
              <a:t> needs for preservation &amp; care:</a:t>
            </a:r>
            <a:endParaRPr i="1">
              <a:solidFill>
                <a:schemeClr val="dk2"/>
              </a:solidFill>
            </a:endParaRPr>
          </a:p>
          <a:p>
            <a:pPr indent="-359410" lvl="1" marL="74295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14285"/>
              <a:buChar char="–"/>
            </a:pPr>
            <a:r>
              <a:rPr b="1" lang="en-US">
                <a:solidFill>
                  <a:schemeClr val="dk2"/>
                </a:solidFill>
              </a:rPr>
              <a:t>Handling</a:t>
            </a:r>
            <a:endParaRPr b="1">
              <a:solidFill>
                <a:schemeClr val="dk2"/>
              </a:solidFill>
            </a:endParaRPr>
          </a:p>
          <a:p>
            <a:pPr indent="-220027" lvl="2" marL="11430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75000"/>
              <a:buChar char="•"/>
            </a:pPr>
            <a:r>
              <a:rPr lang="en-US">
                <a:solidFill>
                  <a:schemeClr val="dk2"/>
                </a:solidFill>
              </a:rPr>
              <a:t>Gloves or no gloves?</a:t>
            </a:r>
            <a:endParaRPr>
              <a:solidFill>
                <a:schemeClr val="dk2"/>
              </a:solidFill>
            </a:endParaRPr>
          </a:p>
          <a:p>
            <a:pPr indent="-220027" lvl="2" marL="11430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75000"/>
              <a:buChar char="•"/>
            </a:pPr>
            <a:r>
              <a:rPr lang="en-US">
                <a:solidFill>
                  <a:schemeClr val="dk2"/>
                </a:solidFill>
              </a:rPr>
              <a:t>To fold or unfold?</a:t>
            </a:r>
            <a:endParaRPr>
              <a:solidFill>
                <a:schemeClr val="dk2"/>
              </a:solidFill>
            </a:endParaRPr>
          </a:p>
          <a:p>
            <a:pPr indent="-220027" lvl="2" marL="11430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75000"/>
              <a:buChar char="•"/>
            </a:pPr>
            <a:r>
              <a:rPr lang="en-US">
                <a:solidFill>
                  <a:schemeClr val="dk2"/>
                </a:solidFill>
              </a:rPr>
              <a:t>Best way to label?</a:t>
            </a:r>
            <a:endParaRPr>
              <a:solidFill>
                <a:schemeClr val="dk2"/>
              </a:solidFill>
            </a:endParaRPr>
          </a:p>
          <a:p>
            <a:pPr indent="-220027" lvl="2" marL="11430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75000"/>
              <a:buChar char="•"/>
            </a:pPr>
            <a:r>
              <a:rPr lang="en-US">
                <a:solidFill>
                  <a:schemeClr val="dk2"/>
                </a:solidFill>
              </a:rPr>
              <a:t>How to repair damage?</a:t>
            </a:r>
            <a:endParaRPr>
              <a:solidFill>
                <a:schemeClr val="dk2"/>
              </a:solidFill>
            </a:endParaRPr>
          </a:p>
          <a:p>
            <a:pPr indent="-277177" lvl="1" marL="74295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64285"/>
              <a:buChar char="–"/>
            </a:pPr>
            <a:r>
              <a:rPr b="1" lang="en-US">
                <a:solidFill>
                  <a:schemeClr val="dk2"/>
                </a:solidFill>
              </a:rPr>
              <a:t>Storage or display environments</a:t>
            </a:r>
            <a:endParaRPr b="1">
              <a:solidFill>
                <a:schemeClr val="dk2"/>
              </a:solidFill>
            </a:endParaRPr>
          </a:p>
          <a:p>
            <a:pPr indent="-220027" lvl="2" marL="11430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75000"/>
              <a:buChar char="•"/>
            </a:pPr>
            <a:r>
              <a:rPr lang="en-US">
                <a:solidFill>
                  <a:schemeClr val="dk2"/>
                </a:solidFill>
              </a:rPr>
              <a:t>Incorrect temperature, humidity, &amp; light levels can cause damage and deterioration</a:t>
            </a:r>
            <a:endParaRPr>
              <a:solidFill>
                <a:schemeClr val="dk2"/>
              </a:solidFill>
            </a:endParaRPr>
          </a:p>
          <a:p>
            <a:pPr indent="-220027" lvl="2" marL="11430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75000"/>
              <a:buChar char="•"/>
            </a:pPr>
            <a:r>
              <a:rPr lang="en-US">
                <a:solidFill>
                  <a:schemeClr val="dk2"/>
                </a:solidFill>
              </a:rPr>
              <a:t>Hanging, folding, or lack of physical support can cause damage over time.</a:t>
            </a:r>
            <a:endParaRPr>
              <a:solidFill>
                <a:schemeClr val="dk2"/>
              </a:solidFill>
            </a:endParaRPr>
          </a:p>
          <a:p>
            <a:pPr indent="-220027" lvl="2" marL="11430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75000"/>
              <a:buChar char="•"/>
            </a:pPr>
            <a:r>
              <a:rPr lang="en-US">
                <a:solidFill>
                  <a:schemeClr val="dk2"/>
                </a:solidFill>
              </a:rPr>
              <a:t>Acidic cardboard boxes &amp; framing materials can leach acid that accelerate deterioration.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>
                <a:solidFill>
                  <a:schemeClr val="dk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Vocabulary</a:t>
            </a:r>
            <a:endParaRPr b="1">
              <a:solidFill>
                <a:schemeClr val="dk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110" name="Google Shape;110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-281940" lvl="0" marL="3429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•"/>
            </a:pPr>
            <a:r>
              <a:rPr b="1" i="1" lang="en-US">
                <a:solidFill>
                  <a:schemeClr val="dk2"/>
                </a:solidFill>
              </a:rPr>
              <a:t>Archival-quality</a:t>
            </a:r>
            <a:endParaRPr b="1" i="1">
              <a:solidFill>
                <a:schemeClr val="dk2"/>
              </a:solidFill>
            </a:endParaRPr>
          </a:p>
          <a:p>
            <a:pPr indent="-232409" lvl="1" marL="742950" rtl="0" algn="l">
              <a:spcBef>
                <a:spcPts val="518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>
                <a:solidFill>
                  <a:schemeClr val="dk2"/>
                </a:solidFill>
              </a:rPr>
              <a:t>Of the caliber used in professional preservation</a:t>
            </a:r>
            <a:endParaRPr>
              <a:solidFill>
                <a:schemeClr val="dk2"/>
              </a:solidFill>
            </a:endParaRPr>
          </a:p>
          <a:p>
            <a:pPr indent="-281940" lvl="0" marL="342900" rtl="0" algn="l">
              <a:spcBef>
                <a:spcPts val="592"/>
              </a:spcBef>
              <a:spcAft>
                <a:spcPts val="0"/>
              </a:spcAft>
              <a:buClr>
                <a:schemeClr val="dk2"/>
              </a:buClr>
              <a:buSzPct val="100000"/>
              <a:buChar char="•"/>
            </a:pPr>
            <a:r>
              <a:rPr b="1" i="1" lang="en-US">
                <a:solidFill>
                  <a:schemeClr val="dk2"/>
                </a:solidFill>
              </a:rPr>
              <a:t>Acid-free</a:t>
            </a:r>
            <a:endParaRPr b="1" i="1">
              <a:solidFill>
                <a:schemeClr val="dk2"/>
              </a:solidFill>
            </a:endParaRPr>
          </a:p>
          <a:p>
            <a:pPr indent="-232409" lvl="1" marL="742950" rtl="0" algn="l">
              <a:spcBef>
                <a:spcPts val="518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>
                <a:solidFill>
                  <a:schemeClr val="dk2"/>
                </a:solidFill>
              </a:rPr>
              <a:t>Neutral pH</a:t>
            </a:r>
            <a:endParaRPr>
              <a:solidFill>
                <a:schemeClr val="dk2"/>
              </a:solidFill>
            </a:endParaRPr>
          </a:p>
          <a:p>
            <a:pPr indent="-281940" lvl="0" marL="342900" rtl="0" algn="l">
              <a:spcBef>
                <a:spcPts val="592"/>
              </a:spcBef>
              <a:spcAft>
                <a:spcPts val="0"/>
              </a:spcAft>
              <a:buClr>
                <a:schemeClr val="dk2"/>
              </a:buClr>
              <a:buSzPct val="100000"/>
              <a:buChar char="•"/>
            </a:pPr>
            <a:r>
              <a:rPr b="1" i="1" lang="en-US">
                <a:solidFill>
                  <a:schemeClr val="dk2"/>
                </a:solidFill>
              </a:rPr>
              <a:t>Buffered</a:t>
            </a:r>
            <a:endParaRPr b="1" i="1">
              <a:solidFill>
                <a:schemeClr val="dk2"/>
              </a:solidFill>
            </a:endParaRPr>
          </a:p>
          <a:p>
            <a:pPr indent="-232409" lvl="1" marL="742950" rtl="0" algn="l">
              <a:spcBef>
                <a:spcPts val="518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>
                <a:solidFill>
                  <a:schemeClr val="dk2"/>
                </a:solidFill>
              </a:rPr>
              <a:t>A material with added alkaline to neutralize acid</a:t>
            </a:r>
            <a:endParaRPr>
              <a:solidFill>
                <a:schemeClr val="dk2"/>
              </a:solidFill>
            </a:endParaRPr>
          </a:p>
          <a:p>
            <a:pPr indent="-281940" lvl="0" marL="342900" rtl="0" algn="l">
              <a:spcBef>
                <a:spcPts val="592"/>
              </a:spcBef>
              <a:spcAft>
                <a:spcPts val="0"/>
              </a:spcAft>
              <a:buClr>
                <a:schemeClr val="dk2"/>
              </a:buClr>
              <a:buSzPct val="100000"/>
              <a:buChar char="•"/>
            </a:pPr>
            <a:r>
              <a:rPr b="1" i="1" lang="en-US">
                <a:solidFill>
                  <a:schemeClr val="dk2"/>
                </a:solidFill>
              </a:rPr>
              <a:t>Lignin-free</a:t>
            </a:r>
            <a:endParaRPr b="1" i="1">
              <a:solidFill>
                <a:schemeClr val="dk2"/>
              </a:solidFill>
            </a:endParaRPr>
          </a:p>
          <a:p>
            <a:pPr indent="-232409" lvl="1" marL="742950" rtl="0" algn="l">
              <a:spcBef>
                <a:spcPts val="518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>
                <a:solidFill>
                  <a:schemeClr val="dk2"/>
                </a:solidFill>
              </a:rPr>
              <a:t>Lignin occurs in plants/trees that can produce acid</a:t>
            </a:r>
            <a:endParaRPr>
              <a:solidFill>
                <a:schemeClr val="dk2"/>
              </a:solidFill>
            </a:endParaRPr>
          </a:p>
          <a:p>
            <a:pPr indent="-281940" lvl="0" marL="342900" rtl="0" algn="l">
              <a:spcBef>
                <a:spcPts val="592"/>
              </a:spcBef>
              <a:spcAft>
                <a:spcPts val="0"/>
              </a:spcAft>
              <a:buClr>
                <a:schemeClr val="dk2"/>
              </a:buClr>
              <a:buSzPct val="100000"/>
              <a:buChar char="•"/>
            </a:pPr>
            <a:r>
              <a:rPr b="1" i="1" lang="en-US">
                <a:solidFill>
                  <a:schemeClr val="dk2"/>
                </a:solidFill>
              </a:rPr>
              <a:t>Relative Humidity</a:t>
            </a:r>
            <a:endParaRPr b="1" i="1">
              <a:solidFill>
                <a:schemeClr val="dk2"/>
              </a:solidFill>
            </a:endParaRPr>
          </a:p>
          <a:p>
            <a:pPr indent="-232409" lvl="1" marL="742950" rtl="0" algn="l">
              <a:spcBef>
                <a:spcPts val="518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>
                <a:solidFill>
                  <a:schemeClr val="dk2"/>
                </a:solidFill>
              </a:rPr>
              <a:t>Humidity percentage relative to temperature</a:t>
            </a:r>
            <a:endParaRPr>
              <a:solidFill>
                <a:schemeClr val="dk2"/>
              </a:solidFill>
            </a:endParaRPr>
          </a:p>
          <a:p>
            <a:pPr indent="-300037" lvl="0" marL="342900" rtl="0" algn="l">
              <a:spcBef>
                <a:spcPts val="518"/>
              </a:spcBef>
              <a:spcAft>
                <a:spcPts val="0"/>
              </a:spcAft>
              <a:buClr>
                <a:schemeClr val="dk2"/>
              </a:buClr>
              <a:buSzPct val="56250"/>
              <a:buChar char="•"/>
            </a:pPr>
            <a:r>
              <a:rPr b="1" i="1" lang="en-US">
                <a:solidFill>
                  <a:schemeClr val="dk2"/>
                </a:solidFill>
              </a:rPr>
              <a:t>Interleaving</a:t>
            </a:r>
            <a:endParaRPr b="1" i="1">
              <a:solidFill>
                <a:schemeClr val="dk2"/>
              </a:solidFill>
            </a:endParaRPr>
          </a:p>
          <a:p>
            <a:pPr indent="-242887" lvl="1" marL="742950" rtl="0" algn="l">
              <a:spcBef>
                <a:spcPts val="518"/>
              </a:spcBef>
              <a:spcAft>
                <a:spcPts val="0"/>
              </a:spcAft>
              <a:buClr>
                <a:schemeClr val="dk2"/>
              </a:buClr>
              <a:buSzPct val="64285"/>
              <a:buChar char="–"/>
            </a:pPr>
            <a:r>
              <a:rPr lang="en-US">
                <a:solidFill>
                  <a:schemeClr val="dk2"/>
                </a:solidFill>
              </a:rPr>
              <a:t>The act of placing protective material between items to prevent damage</a:t>
            </a:r>
            <a:endParaRPr>
              <a:solidFill>
                <a:schemeClr val="dk2"/>
              </a:solidFill>
            </a:endParaRPr>
          </a:p>
          <a:p>
            <a:pPr indent="-300037" lvl="0" marL="342900" rtl="0" algn="l">
              <a:spcBef>
                <a:spcPts val="518"/>
              </a:spcBef>
              <a:spcAft>
                <a:spcPts val="0"/>
              </a:spcAft>
              <a:buClr>
                <a:schemeClr val="dk2"/>
              </a:buClr>
              <a:buSzPct val="56250"/>
              <a:buChar char="•"/>
            </a:pPr>
            <a:r>
              <a:rPr b="1" i="1" lang="en-US">
                <a:solidFill>
                  <a:schemeClr val="dk2"/>
                </a:solidFill>
              </a:rPr>
              <a:t>Preservation v. Restoration</a:t>
            </a:r>
            <a:endParaRPr b="1" i="1">
              <a:solidFill>
                <a:schemeClr val="dk2"/>
              </a:solidFill>
            </a:endParaRPr>
          </a:p>
          <a:p>
            <a:pPr indent="-242887" lvl="1" marL="742950" rtl="0" algn="l">
              <a:spcBef>
                <a:spcPts val="518"/>
              </a:spcBef>
              <a:spcAft>
                <a:spcPts val="0"/>
              </a:spcAft>
              <a:buClr>
                <a:schemeClr val="dk2"/>
              </a:buClr>
              <a:buSzPct val="64285"/>
              <a:buChar char="–"/>
            </a:pPr>
            <a:r>
              <a:rPr lang="en-US">
                <a:solidFill>
                  <a:schemeClr val="dk2"/>
                </a:solidFill>
              </a:rPr>
              <a:t>Preservation keeps the item from deteriorating any further.  </a:t>
            </a:r>
            <a:endParaRPr>
              <a:solidFill>
                <a:schemeClr val="dk2"/>
              </a:solidFill>
            </a:endParaRPr>
          </a:p>
          <a:p>
            <a:pPr indent="-242887" lvl="1" marL="742950" rtl="0" algn="l">
              <a:spcBef>
                <a:spcPts val="518"/>
              </a:spcBef>
              <a:spcAft>
                <a:spcPts val="0"/>
              </a:spcAft>
              <a:buClr>
                <a:schemeClr val="dk2"/>
              </a:buClr>
              <a:buSzPct val="64285"/>
              <a:buChar char="–"/>
            </a:pPr>
            <a:r>
              <a:rPr lang="en-US">
                <a:solidFill>
                  <a:schemeClr val="dk2"/>
                </a:solidFill>
              </a:rPr>
              <a:t>Restoration seeks to repair and reverse deterioration. 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>
                <a:solidFill>
                  <a:schemeClr val="dk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Storage &amp; Display Options</a:t>
            </a:r>
            <a:endParaRPr b="1">
              <a:solidFill>
                <a:schemeClr val="dk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116" name="Google Shape;116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Char char="•"/>
            </a:pPr>
            <a:r>
              <a:rPr b="1" lang="en-US">
                <a:solidFill>
                  <a:schemeClr val="dk2"/>
                </a:solidFill>
              </a:rPr>
              <a:t>Boxes</a:t>
            </a:r>
            <a:endParaRPr b="1">
              <a:solidFill>
                <a:schemeClr val="dk2"/>
              </a:solidFill>
            </a:endParaRPr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Char char="–"/>
            </a:pPr>
            <a:r>
              <a:rPr lang="en-US">
                <a:solidFill>
                  <a:schemeClr val="dk2"/>
                </a:solidFill>
              </a:rPr>
              <a:t>Metal edge, flip-top, clamshell, record, etc…</a:t>
            </a:r>
            <a:endParaRPr>
              <a:solidFill>
                <a:schemeClr val="dk2"/>
              </a:solidFill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Char char="•"/>
            </a:pPr>
            <a:r>
              <a:rPr b="1" lang="en-US">
                <a:solidFill>
                  <a:schemeClr val="dk2"/>
                </a:solidFill>
              </a:rPr>
              <a:t>Folders</a:t>
            </a:r>
            <a:endParaRPr b="1">
              <a:solidFill>
                <a:schemeClr val="dk2"/>
              </a:solidFill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Char char="•"/>
            </a:pPr>
            <a:r>
              <a:rPr b="1" lang="en-US">
                <a:solidFill>
                  <a:schemeClr val="dk2"/>
                </a:solidFill>
              </a:rPr>
              <a:t>Plastic sleeves </a:t>
            </a:r>
            <a:endParaRPr b="1">
              <a:solidFill>
                <a:schemeClr val="dk2"/>
              </a:solidFill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Char char="•"/>
            </a:pPr>
            <a:r>
              <a:rPr b="1" lang="en-US">
                <a:solidFill>
                  <a:schemeClr val="dk2"/>
                </a:solidFill>
              </a:rPr>
              <a:t>Roll storage</a:t>
            </a:r>
            <a:endParaRPr b="1">
              <a:solidFill>
                <a:schemeClr val="dk2"/>
              </a:solidFill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Char char="•"/>
            </a:pPr>
            <a:r>
              <a:rPr b="1" lang="en-US">
                <a:solidFill>
                  <a:schemeClr val="dk2"/>
                </a:solidFill>
              </a:rPr>
              <a:t>Furniture</a:t>
            </a:r>
            <a:r>
              <a:rPr lang="en-US">
                <a:solidFill>
                  <a:schemeClr val="dk2"/>
                </a:solidFill>
              </a:rPr>
              <a:t> (cabinets, drawers, etc…)</a:t>
            </a:r>
            <a:endParaRPr>
              <a:solidFill>
                <a:schemeClr val="dk2"/>
              </a:solidFill>
            </a:endParaRPr>
          </a:p>
          <a:p>
            <a:pPr indent="-2540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b="1" lang="en-US">
                <a:solidFill>
                  <a:schemeClr val="dk2"/>
                </a:solidFill>
              </a:rPr>
              <a:t>Display cases</a:t>
            </a:r>
            <a:r>
              <a:rPr lang="en-US">
                <a:solidFill>
                  <a:schemeClr val="dk2"/>
                </a:solidFill>
              </a:rPr>
              <a:t> (curio cabinets, shelves, etc…)</a:t>
            </a:r>
            <a:endParaRPr>
              <a:solidFill>
                <a:schemeClr val="dk2"/>
              </a:solidFill>
            </a:endParaRPr>
          </a:p>
          <a:p>
            <a:pPr indent="-2540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b="1" lang="en-US">
                <a:solidFill>
                  <a:schemeClr val="dk2"/>
                </a:solidFill>
              </a:rPr>
              <a:t>Frames &amp; shadowboxes</a:t>
            </a:r>
            <a:endParaRPr b="1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f148aad571_0_2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Labeling Items - DO NOT</a:t>
            </a:r>
            <a:endParaRPr b="1">
              <a:solidFill>
                <a:schemeClr val="dk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122" name="Google Shape;122;g1f148aad571_0_25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lang="en-US">
                <a:solidFill>
                  <a:schemeClr val="dk2"/>
                </a:solidFill>
              </a:rPr>
              <a:t>DO NOT use sticky notes (will discolor &amp; stain)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lang="en-US">
                <a:solidFill>
                  <a:schemeClr val="dk2"/>
                </a:solidFill>
              </a:rPr>
              <a:t>DO NOT use pens or markers directly on items (will bleed &amp; stain)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lang="en-US">
                <a:solidFill>
                  <a:schemeClr val="dk2"/>
                </a:solidFill>
              </a:rPr>
              <a:t>DO NOT use adhesives directly on items (will damage &amp; stain)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lang="en-US">
                <a:solidFill>
                  <a:schemeClr val="dk2"/>
                </a:solidFill>
              </a:rPr>
              <a:t>DO NOT fasten labels (staples, nails, pins)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lang="en-US">
                <a:solidFill>
                  <a:schemeClr val="dk2"/>
                </a:solidFill>
              </a:rPr>
              <a:t>DO NOT deface the item (be discreet)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f148aad571_0_3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Labeling Items - DO</a:t>
            </a:r>
            <a:endParaRPr b="1">
              <a:solidFill>
                <a:schemeClr val="dk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128" name="Google Shape;128;g1f148aad571_0_30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lang="en-US">
                <a:solidFill>
                  <a:schemeClr val="dk2"/>
                </a:solidFill>
              </a:rPr>
              <a:t>DO as little harm as possible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lang="en-US">
                <a:solidFill>
                  <a:schemeClr val="dk2"/>
                </a:solidFill>
              </a:rPr>
              <a:t>DO use pencil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lang="en-US">
                <a:solidFill>
                  <a:schemeClr val="dk2"/>
                </a:solidFill>
              </a:rPr>
              <a:t>DO place label in discreet location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lang="en-US">
                <a:solidFill>
                  <a:schemeClr val="dk2"/>
                </a:solidFill>
              </a:rPr>
              <a:t>DO use acid-free paper tags </a:t>
            </a:r>
            <a:endParaRPr>
              <a:solidFill>
                <a:schemeClr val="dk2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</a:pPr>
            <a:r>
              <a:rPr lang="en-US">
                <a:solidFill>
                  <a:schemeClr val="dk2"/>
                </a:solidFill>
              </a:rPr>
              <a:t>tie on or minimally pin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lang="en-US">
                <a:solidFill>
                  <a:schemeClr val="dk2"/>
                </a:solidFill>
              </a:rPr>
              <a:t>DO write clearly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lang="en-US">
                <a:solidFill>
                  <a:schemeClr val="dk2"/>
                </a:solidFill>
              </a:rPr>
              <a:t>DO use A&amp;B system for items that have separate parts (container &amp; lid, cup &amp; saucer)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lang="en-US">
                <a:solidFill>
                  <a:schemeClr val="dk2"/>
                </a:solidFill>
              </a:rPr>
              <a:t>Consider adding more information in the container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>
                <a:solidFill>
                  <a:schemeClr val="dk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Paper</a:t>
            </a:r>
            <a:endParaRPr b="1">
              <a:solidFill>
                <a:schemeClr val="dk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134" name="Google Shape;134;p6"/>
          <p:cNvSpPr txBox="1"/>
          <p:nvPr>
            <p:ph idx="1" type="body"/>
          </p:nvPr>
        </p:nvSpPr>
        <p:spPr>
          <a:xfrm>
            <a:off x="457200" y="1470425"/>
            <a:ext cx="8229600" cy="50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10000"/>
          </a:bodyPr>
          <a:lstStyle/>
          <a:p>
            <a:pPr indent="-355600" lvl="0" marL="3429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•"/>
            </a:pPr>
            <a:r>
              <a:rPr b="1" lang="en-US">
                <a:solidFill>
                  <a:schemeClr val="dk2"/>
                </a:solidFill>
              </a:rPr>
              <a:t>Handling</a:t>
            </a:r>
            <a:endParaRPr b="1">
              <a:solidFill>
                <a:schemeClr val="dk2"/>
              </a:solidFill>
            </a:endParaRPr>
          </a:p>
          <a:p>
            <a:pPr indent="-282575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>
                <a:solidFill>
                  <a:schemeClr val="dk2"/>
                </a:solidFill>
              </a:rPr>
              <a:t>Gloves?  No - gloves reduce dexterity needed for brittle &amp; fragile paper</a:t>
            </a:r>
            <a:endParaRPr>
              <a:solidFill>
                <a:schemeClr val="dk2"/>
              </a:solidFill>
            </a:endParaRPr>
          </a:p>
          <a:p>
            <a:pPr indent="-282575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>
                <a:solidFill>
                  <a:schemeClr val="dk2"/>
                </a:solidFill>
              </a:rPr>
              <a:t>Avoid re-folding or re-rolling</a:t>
            </a:r>
            <a:endParaRPr b="1">
              <a:solidFill>
                <a:schemeClr val="dk2"/>
              </a:solidFill>
            </a:endParaRPr>
          </a:p>
          <a:p>
            <a:pPr indent="-266700" lvl="0" marL="3429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•"/>
            </a:pPr>
            <a:r>
              <a:rPr b="1" lang="en-US">
                <a:solidFill>
                  <a:schemeClr val="dk2"/>
                </a:solidFill>
              </a:rPr>
              <a:t>Storage &amp; Display</a:t>
            </a:r>
            <a:endParaRPr b="1">
              <a:solidFill>
                <a:schemeClr val="dk2"/>
              </a:solidFill>
            </a:endParaRPr>
          </a:p>
          <a:p>
            <a:pPr indent="-219075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>
                <a:solidFill>
                  <a:schemeClr val="dk2"/>
                </a:solidFill>
              </a:rPr>
              <a:t>FLAT!  Unfold or unroll, if safe</a:t>
            </a:r>
            <a:endParaRPr>
              <a:solidFill>
                <a:schemeClr val="dk2"/>
              </a:solidFill>
            </a:endParaRPr>
          </a:p>
          <a:p>
            <a:pPr indent="-179387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64285"/>
              <a:buChar char="–"/>
            </a:pPr>
            <a:r>
              <a:rPr lang="en-US">
                <a:solidFill>
                  <a:schemeClr val="dk2"/>
                </a:solidFill>
              </a:rPr>
              <a:t>DO NOT LAMINATE</a:t>
            </a:r>
            <a:endParaRPr>
              <a:solidFill>
                <a:schemeClr val="dk2"/>
              </a:solidFill>
            </a:endParaRPr>
          </a:p>
          <a:p>
            <a:pPr indent="-219075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>
                <a:solidFill>
                  <a:schemeClr val="dk2"/>
                </a:solidFill>
              </a:rPr>
              <a:t>Remove unnecessary/dissimilar/damaging materials</a:t>
            </a:r>
            <a:endParaRPr>
              <a:solidFill>
                <a:schemeClr val="dk2"/>
              </a:solidFill>
            </a:endParaRPr>
          </a:p>
          <a:p>
            <a:pPr indent="-17145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•"/>
            </a:pPr>
            <a:r>
              <a:rPr lang="en-US">
                <a:solidFill>
                  <a:schemeClr val="dk2"/>
                </a:solidFill>
              </a:rPr>
              <a:t>Paper clips, staples, sticky notes, rubber bands, etc…</a:t>
            </a:r>
            <a:endParaRPr>
              <a:solidFill>
                <a:schemeClr val="dk2"/>
              </a:solidFill>
            </a:endParaRPr>
          </a:p>
          <a:p>
            <a:pPr indent="-219075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>
                <a:solidFill>
                  <a:schemeClr val="dk2"/>
                </a:solidFill>
              </a:rPr>
              <a:t>Place in acid-free folders</a:t>
            </a:r>
            <a:endParaRPr>
              <a:solidFill>
                <a:schemeClr val="dk2"/>
              </a:solidFill>
            </a:endParaRPr>
          </a:p>
          <a:p>
            <a:pPr indent="-17145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•"/>
            </a:pPr>
            <a:r>
              <a:rPr lang="en-US">
                <a:solidFill>
                  <a:schemeClr val="dk2"/>
                </a:solidFill>
              </a:rPr>
              <a:t>Interleave acid-free paper between pages, especially newsprint</a:t>
            </a:r>
            <a:endParaRPr>
              <a:solidFill>
                <a:schemeClr val="dk2"/>
              </a:solidFill>
            </a:endParaRPr>
          </a:p>
          <a:p>
            <a:pPr indent="-242887" lvl="1" marL="74295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64285"/>
              <a:buChar char="–"/>
            </a:pPr>
            <a:r>
              <a:rPr lang="en-US">
                <a:solidFill>
                  <a:schemeClr val="dk2"/>
                </a:solidFill>
              </a:rPr>
              <a:t>OR use acid-free plastic sleeves for single pages</a:t>
            </a:r>
            <a:endParaRPr>
              <a:solidFill>
                <a:schemeClr val="dk2"/>
              </a:solidFill>
            </a:endParaRPr>
          </a:p>
          <a:p>
            <a:pPr indent="-219075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>
                <a:solidFill>
                  <a:schemeClr val="dk2"/>
                </a:solidFill>
              </a:rPr>
              <a:t>Avoid tape for repairs – if necessary use acid-free</a:t>
            </a:r>
            <a:endParaRPr>
              <a:solidFill>
                <a:schemeClr val="dk2"/>
              </a:solidFill>
            </a:endParaRPr>
          </a:p>
          <a:p>
            <a:pPr indent="-219075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>
                <a:solidFill>
                  <a:schemeClr val="dk2"/>
                </a:solidFill>
              </a:rPr>
              <a:t>Place in archival box or flat drawer</a:t>
            </a:r>
            <a:endParaRPr>
              <a:solidFill>
                <a:schemeClr val="dk2"/>
              </a:solidFill>
            </a:endParaRPr>
          </a:p>
          <a:p>
            <a:pPr indent="-282575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>
                <a:solidFill>
                  <a:schemeClr val="dk2"/>
                </a:solidFill>
              </a:rPr>
              <a:t>Store or display in c</a:t>
            </a:r>
            <a:r>
              <a:rPr lang="en-US">
                <a:solidFill>
                  <a:schemeClr val="dk2"/>
                </a:solidFill>
              </a:rPr>
              <a:t>ool and dry environments to avoid rumpling or mildew</a:t>
            </a:r>
            <a:endParaRPr>
              <a:solidFill>
                <a:schemeClr val="dk2"/>
              </a:solidFill>
            </a:endParaRPr>
          </a:p>
          <a:p>
            <a:pPr indent="-282575" lvl="1" marL="74295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–"/>
            </a:pPr>
            <a:r>
              <a:rPr lang="en-US">
                <a:solidFill>
                  <a:schemeClr val="dk2"/>
                </a:solidFill>
              </a:rPr>
              <a:t>Display  in archival-quality frame (UV-proof glass &amp; acid-free mats/backing) away from direct sunlight.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2014-09-25T20:32:18Z</dcterms:created>
  <dc:creator>OHC</dc:creator>
</cp:coreProperties>
</file>